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262" r:id="rId3"/>
    <p:sldId id="273" r:id="rId4"/>
    <p:sldId id="274" r:id="rId5"/>
    <p:sldId id="275" r:id="rId6"/>
    <p:sldId id="277" r:id="rId7"/>
    <p:sldId id="276" r:id="rId8"/>
    <p:sldId id="288" r:id="rId9"/>
    <p:sldId id="296" r:id="rId10"/>
    <p:sldId id="260" r:id="rId11"/>
    <p:sldId id="271" r:id="rId12"/>
    <p:sldId id="299" r:id="rId13"/>
    <p:sldId id="261" r:id="rId14"/>
    <p:sldId id="279" r:id="rId15"/>
    <p:sldId id="270" r:id="rId16"/>
    <p:sldId id="278" r:id="rId17"/>
    <p:sldId id="292" r:id="rId18"/>
    <p:sldId id="293" r:id="rId19"/>
    <p:sldId id="294" r:id="rId20"/>
    <p:sldId id="310" r:id="rId21"/>
    <p:sldId id="280" r:id="rId22"/>
    <p:sldId id="282" r:id="rId23"/>
    <p:sldId id="283" r:id="rId24"/>
    <p:sldId id="285" r:id="rId25"/>
    <p:sldId id="286" r:id="rId26"/>
    <p:sldId id="289" r:id="rId27"/>
    <p:sldId id="287" r:id="rId28"/>
    <p:sldId id="295" r:id="rId29"/>
    <p:sldId id="298" r:id="rId30"/>
    <p:sldId id="311" r:id="rId31"/>
    <p:sldId id="300" r:id="rId32"/>
    <p:sldId id="305" r:id="rId33"/>
    <p:sldId id="301" r:id="rId34"/>
    <p:sldId id="302" r:id="rId35"/>
    <p:sldId id="308" r:id="rId36"/>
    <p:sldId id="306" r:id="rId37"/>
    <p:sldId id="307" r:id="rId38"/>
    <p:sldId id="257" r:id="rId39"/>
    <p:sldId id="258" r:id="rId40"/>
    <p:sldId id="284" r:id="rId41"/>
    <p:sldId id="263" r:id="rId42"/>
    <p:sldId id="291" r:id="rId43"/>
    <p:sldId id="309" r:id="rId44"/>
    <p:sldId id="290"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wmf>
</file>

<file path=ppt/media/image11.png>
</file>

<file path=ppt/media/image12.png>
</file>

<file path=ppt/media/image13.png>
</file>

<file path=ppt/media/image14.png>
</file>

<file path=ppt/media/image15.wmf>
</file>

<file path=ppt/media/image16.png>
</file>

<file path=ppt/media/image17.wm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png>
</file>

<file path=ppt/media/image33.png>
</file>

<file path=ppt/media/image34.png>
</file>

<file path=ppt/media/image35.png>
</file>

<file path=ppt/media/image36.wmf>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png>
</file>

<file path=ppt/media/image47.wmf>
</file>

<file path=ppt/media/image48.wmf>
</file>

<file path=ppt/media/image49.wmf>
</file>

<file path=ppt/media/image5.wmf>
</file>

<file path=ppt/media/image50.wmf>
</file>

<file path=ppt/media/image51.wmf>
</file>

<file path=ppt/media/image52.wmf>
</file>

<file path=ppt/media/image53.png>
</file>

<file path=ppt/media/image54.wmf>
</file>

<file path=ppt/media/image55.wmf>
</file>

<file path=ppt/media/image56.png>
</file>

<file path=ppt/media/image57.png>
</file>

<file path=ppt/media/image58.png>
</file>

<file path=ppt/media/image59.png>
</file>

<file path=ppt/media/image6.wmf>
</file>

<file path=ppt/media/image7.png>
</file>

<file path=ppt/media/image8.png>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5/8/2023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0.wmf"/><Relationship Id="rId5" Type="http://schemas.openxmlformats.org/officeDocument/2006/relationships/oleObject" Target="../embeddings/oleObject6.bin"/><Relationship Id="rId4" Type="http://schemas.openxmlformats.org/officeDocument/2006/relationships/image" Target="../media/image9.wmf"/></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5.wmf"/></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github.com/qdrant/qdrant-web-ui"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4" Type="http://schemas.openxmlformats.org/officeDocument/2006/relationships/hyperlink" Target="https://devblogs.microsoft.com/semantic-kernel/qdran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6.wmf"/><Relationship Id="rId7" Type="http://schemas.openxmlformats.org/officeDocument/2006/relationships/image" Target="../media/image38.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7.wmf"/><Relationship Id="rId4" Type="http://schemas.openxmlformats.org/officeDocument/2006/relationships/oleObject" Target="../embeddings/oleObject10.bin"/></Relationships>
</file>

<file path=ppt/slides/_rels/slide33.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39.wmf"/><Relationship Id="rId7" Type="http://schemas.openxmlformats.org/officeDocument/2006/relationships/image" Target="../media/image41.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0.wmf"/><Relationship Id="rId4" Type="http://schemas.openxmlformats.org/officeDocument/2006/relationships/oleObject" Target="../embeddings/oleObject13.bin"/><Relationship Id="rId9" Type="http://schemas.openxmlformats.org/officeDocument/2006/relationships/image" Target="../media/image42.wmf"/></Relationships>
</file>

<file path=ppt/slides/_rels/slide34.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3.wmf"/><Relationship Id="rId7" Type="http://schemas.openxmlformats.org/officeDocument/2006/relationships/image" Target="../media/image45.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4.wmf"/><Relationship Id="rId4" Type="http://schemas.openxmlformats.org/officeDocument/2006/relationships/oleObject" Target="../embeddings/oleObject17.bin"/></Relationships>
</file>

<file path=ppt/slides/_rels/slide35.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7.wmf"/><Relationship Id="rId7" Type="http://schemas.openxmlformats.org/officeDocument/2006/relationships/image" Target="../media/image49.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8.wmf"/><Relationship Id="rId4" Type="http://schemas.openxmlformats.org/officeDocument/2006/relationships/oleObject" Target="../embeddings/oleObject20.bin"/><Relationship Id="rId9" Type="http://schemas.openxmlformats.org/officeDocument/2006/relationships/image" Target="../media/image50.wmf"/></Relationships>
</file>

<file path=ppt/slides/_rels/slide36.xml.rels><?xml version="1.0" encoding="UTF-8" standalone="yes"?>
<Relationships xmlns="http://schemas.openxmlformats.org/package/2006/relationships"><Relationship Id="rId3" Type="http://schemas.openxmlformats.org/officeDocument/2006/relationships/image" Target="../media/image51.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2.wmf"/></Relationships>
</file>

<file path=ppt/slides/_rels/slide38.xml.rels><?xml version="1.0" encoding="UTF-8" standalone="yes"?>
<Relationships xmlns="http://schemas.openxmlformats.org/package/2006/relationships"><Relationship Id="rId3" Type="http://schemas.openxmlformats.org/officeDocument/2006/relationships/image" Target="../media/image53.png"/><Relationship Id="rId7" Type="http://schemas.openxmlformats.org/officeDocument/2006/relationships/image" Target="../media/image55.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4.wmf"/><Relationship Id="rId4" Type="http://schemas.openxmlformats.org/officeDocument/2006/relationships/oleObject" Target="../embeddings/oleObject25.bin"/></Relationships>
</file>

<file path=ppt/slides/_rels/slide3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5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zilliz.com/blog/vector-index" TargetMode="External"/><Relationship Id="rId2" Type="http://schemas.openxmlformats.org/officeDocument/2006/relationships/hyperlink" Target="https://milvus.io/docs/v1.1.1/index.md"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github.com/erikbern/ann-benchmark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4" Type="http://schemas.openxmlformats.org/officeDocument/2006/relationships/hyperlink" Target="https://redis.io/docs/stack/search/reference/vector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4" Type="http://schemas.openxmlformats.org/officeDocument/2006/relationships/hyperlink" Target="https://github.com/RediSearch/RediSearch/blob/master/docs/docs/vecsim-hybrid_queries_examples.ipynb" TargetMode="External"/></Relationships>
</file>

<file path=ppt/slides/_rels/slide9.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3.wmf"/><Relationship Id="rId7" Type="http://schemas.openxmlformats.org/officeDocument/2006/relationships/image" Target="../media/image5.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4.wmf"/><Relationship Id="rId4" Type="http://schemas.openxmlformats.org/officeDocument/2006/relationships/oleObject" Target="../embeddings/oleObject2.bin"/><Relationship Id="rId9" Type="http://schemas.openxmlformats.org/officeDocument/2006/relationships/image" Target="../media/image6.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4400" b="1">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r>
              <a:rPr lang="zh-CN" altLang="en-US" dirty="0">
                <a:latin typeface="微软雅黑" panose="020B0503020204020204" pitchFamily="34" charset="-122"/>
                <a:ea typeface="微软雅黑" panose="020B0503020204020204" pitchFamily="34" charset="-122"/>
              </a:rPr>
              <a:t>于斯人也</a:t>
            </a:r>
            <a:endParaRPr lang="en-US" altLang="zh-CN" dirty="0">
              <a:latin typeface="微软雅黑" panose="020B0503020204020204" pitchFamily="34" charset="-122"/>
              <a:ea typeface="微软雅黑" panose="020B0503020204020204" pitchFamily="34" charset="-122"/>
            </a:endParaRPr>
          </a:p>
          <a:p>
            <a:pPr algn="r"/>
            <a:r>
              <a:rPr lang="en-US" altLang="zh-CN" dirty="0" err="1">
                <a:latin typeface="微软雅黑" panose="020B0503020204020204" pitchFamily="34" charset="-122"/>
                <a:ea typeface="微软雅黑" panose="020B0503020204020204" pitchFamily="34" charset="-122"/>
              </a:rPr>
              <a:t>AwesomeYuer@Microshaoft</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1409610"/>
            <a:ext cx="11765280" cy="5243739"/>
          </a:xfrm>
        </p:spPr>
        <p:txBody>
          <a:bodyPr>
            <a:normAutofit lnSpcReduction="10000"/>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简易 </a:t>
            </a:r>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加压控制台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2"/>
              </a:rPr>
              <a:t>VectorDataBases.Performance/manual.md at master · </a:t>
            </a:r>
            <a:r>
              <a:rPr lang="en-US" dirty="0" err="1">
                <a:latin typeface="微软雅黑" panose="020B0503020204020204" pitchFamily="34" charset="-122"/>
                <a:ea typeface="微软雅黑" panose="020B0503020204020204" pitchFamily="34" charset="-122"/>
                <a:hlinkClick r:id="rId2"/>
              </a:rPr>
              <a:t>AwesomeYuer</a:t>
            </a:r>
            <a:r>
              <a:rPr lang="en-US" dirty="0">
                <a:latin typeface="微软雅黑" panose="020B0503020204020204" pitchFamily="34" charset="-122"/>
                <a:ea typeface="微软雅黑" panose="020B0503020204020204" pitchFamily="34" charset="-122"/>
                <a:hlinkClick r:id="rId2"/>
              </a:rPr>
              <a:t>/</a:t>
            </a:r>
            <a:r>
              <a:rPr lang="en-US" dirty="0" err="1">
                <a:latin typeface="微软雅黑" panose="020B0503020204020204" pitchFamily="34" charset="-122"/>
                <a:ea typeface="微软雅黑" panose="020B0503020204020204" pitchFamily="34" charset="-122"/>
                <a:hlinkClick r:id="rId2"/>
              </a:rPr>
              <a:t>VectorDataBases.Performance</a:t>
            </a:r>
            <a:r>
              <a:rPr lang="en-US" dirty="0">
                <a:latin typeface="微软雅黑" panose="020B0503020204020204" pitchFamily="34" charset="-122"/>
                <a:ea typeface="微软雅黑" panose="020B0503020204020204" pitchFamily="34" charset="-122"/>
                <a:hlinkClick r:id="rId2"/>
              </a:rPr>
              <a:t> (github.com)</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3"/>
              </a:rPr>
              <a:t>VectorDataBases.Performance/readme.md at master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VectorDataBases.Performance</a:t>
            </a:r>
            <a:r>
              <a:rPr lang="en-US" dirty="0">
                <a:latin typeface="微软雅黑" panose="020B0503020204020204" pitchFamily="34" charset="-122"/>
                <a:ea typeface="微软雅黑" panose="020B0503020204020204" pitchFamily="34" charset="-122"/>
                <a:hlinkClick r:id="rId3"/>
              </a:rPr>
              <a:t> (github.com)</a:t>
            </a:r>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379196" y="104289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113212"/>
            <a:ext cx="10515600" cy="885780"/>
          </a:xfrm>
        </p:spPr>
        <p:txBody>
          <a:bodyPr/>
          <a:lstStyle/>
          <a:p>
            <a:r>
              <a:rPr lang="zh-CN" altLang="en-US" b="1" dirty="0">
                <a:latin typeface="微软雅黑" panose="020B0503020204020204" pitchFamily="34" charset="-122"/>
                <a:ea typeface="微软雅黑" panose="020B0503020204020204" pitchFamily="34" charset="-122"/>
              </a:rPr>
              <a:t>测试场景总体设计</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781278"/>
            <a:ext cx="10515600" cy="6076722"/>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800" b="1" dirty="0" err="1">
                <a:latin typeface="微软雅黑" panose="020B0503020204020204" pitchFamily="34" charset="-122"/>
                <a:ea typeface="微软雅黑" panose="020B0503020204020204" pitchFamily="34" charset="-122"/>
              </a:rPr>
              <a:t>PgSQL</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胡总赞助 </a:t>
            </a:r>
            <a:r>
              <a:rPr lang="en-US" altLang="zh-CN" sz="800" b="1" dirty="0">
                <a:highlight>
                  <a:srgbClr val="FFFF00"/>
                </a:highlight>
                <a:latin typeface="微软雅黑" panose="020B0503020204020204" pitchFamily="34" charset="-122"/>
                <a:ea typeface="微软雅黑" panose="020B0503020204020204" pitchFamily="34" charset="-122"/>
              </a:rPr>
              <a:t>11w SQL </a:t>
            </a:r>
            <a:r>
              <a:rPr lang="zh-CN" altLang="en-US" sz="800" b="1" dirty="0">
                <a:latin typeface="微软雅黑" panose="020B0503020204020204" pitchFamily="34" charset="-122"/>
                <a:ea typeface="微软雅黑" panose="020B0503020204020204" pitchFamily="34" charset="-122"/>
              </a:rPr>
              <a:t>随机向量</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err="1">
                <a:latin typeface="微软雅黑" panose="020B0503020204020204" pitchFamily="34" charset="-122"/>
                <a:ea typeface="微软雅黑" panose="020B0503020204020204" pitchFamily="34" charset="-122"/>
              </a:rPr>
              <a:t>Openai</a:t>
            </a:r>
            <a:r>
              <a:rPr lang="en-US" altLang="zh-CN" sz="800" b="1" dirty="0">
                <a:latin typeface="微软雅黑" panose="020B0503020204020204" pitchFamily="34" charset="-122"/>
                <a:ea typeface="微软雅黑" panose="020B0503020204020204" pitchFamily="34" charset="-122"/>
              </a:rPr>
              <a:t>-cookbook Wikipedia </a:t>
            </a:r>
            <a:r>
              <a:rPr lang="en-US" altLang="zh-CN" sz="800" b="1" dirty="0">
                <a:highlight>
                  <a:srgbClr val="FFFF00"/>
                </a:highlight>
                <a:latin typeface="微软雅黑" panose="020B0503020204020204" pitchFamily="34" charset="-122"/>
                <a:ea typeface="微软雅黑" panose="020B0503020204020204" pitchFamily="34" charset="-122"/>
              </a:rPr>
              <a:t>25k </a:t>
            </a:r>
            <a:r>
              <a:rPr lang="zh-CN" altLang="en-US" sz="800" b="1" dirty="0">
                <a:latin typeface="微软雅黑" panose="020B0503020204020204" pitchFamily="34" charset="-122"/>
                <a:ea typeface="微软雅黑" panose="020B0503020204020204" pitchFamily="34" charset="-122"/>
              </a:rPr>
              <a:t>文档向量</a:t>
            </a:r>
            <a:endParaRPr lang="en-US" altLang="zh-CN" sz="800" b="1" dirty="0">
              <a:latin typeface="微软雅黑" panose="020B0503020204020204" pitchFamily="34" charset="-122"/>
              <a:ea typeface="微软雅黑" panose="020B0503020204020204" pitchFamily="34" charset="-122"/>
            </a:endParaRPr>
          </a:p>
          <a:p>
            <a:pPr lvl="1"/>
            <a:r>
              <a:rPr lang="en-US" altLang="zh-CN" sz="800" b="1" dirty="0" err="1">
                <a:latin typeface="微软雅黑" panose="020B0503020204020204" pitchFamily="34" charset="-122"/>
                <a:ea typeface="微软雅黑" panose="020B0503020204020204" pitchFamily="34" charset="-122"/>
              </a:rPr>
              <a:t>RediSearch</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err="1">
                <a:latin typeface="微软雅黑" panose="020B0503020204020204" pitchFamily="34" charset="-122"/>
                <a:ea typeface="微软雅黑" panose="020B0503020204020204" pitchFamily="34" charset="-122"/>
              </a:rPr>
              <a:t>Openai</a:t>
            </a:r>
            <a:r>
              <a:rPr lang="en-US" altLang="zh-CN" sz="800" b="1" dirty="0">
                <a:latin typeface="微软雅黑" panose="020B0503020204020204" pitchFamily="34" charset="-122"/>
                <a:ea typeface="微软雅黑" panose="020B0503020204020204" pitchFamily="34" charset="-122"/>
              </a:rPr>
              <a:t>-cookbook Wikipedia </a:t>
            </a:r>
            <a:r>
              <a:rPr lang="en-US" altLang="zh-CN" sz="800" b="1" dirty="0">
                <a:highlight>
                  <a:srgbClr val="FFFF00"/>
                </a:highlight>
                <a:latin typeface="微软雅黑" panose="020B0503020204020204" pitchFamily="34" charset="-122"/>
                <a:ea typeface="微软雅黑" panose="020B0503020204020204" pitchFamily="34" charset="-122"/>
              </a:rPr>
              <a:t>25k</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文档向量</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a:latin typeface="微软雅黑" panose="020B0503020204020204" pitchFamily="34" charset="-122"/>
                <a:ea typeface="微软雅黑" panose="020B0503020204020204" pitchFamily="34" charset="-122"/>
              </a:rPr>
              <a:t>https://github.com/RediSearch/: </a:t>
            </a:r>
            <a:r>
              <a:rPr lang="en-US" altLang="zh-CN" sz="800" b="1" dirty="0" err="1">
                <a:latin typeface="微软雅黑" panose="020B0503020204020204" pitchFamily="34" charset="-122"/>
                <a:ea typeface="微软雅黑" panose="020B0503020204020204" pitchFamily="34" charset="-122"/>
              </a:rPr>
              <a:t>RediSearch</a:t>
            </a:r>
            <a:r>
              <a:rPr lang="en-US" altLang="zh-CN" sz="800" b="1" dirty="0">
                <a:latin typeface="微软雅黑" panose="020B0503020204020204" pitchFamily="34" charset="-122"/>
                <a:ea typeface="微软雅黑" panose="020B0503020204020204" pitchFamily="34" charset="-122"/>
              </a:rPr>
              <a:t>/docs/docs/</a:t>
            </a:r>
            <a:r>
              <a:rPr lang="en-US" altLang="zh-CN" sz="800" b="1" dirty="0" err="1">
                <a:latin typeface="微软雅黑" panose="020B0503020204020204" pitchFamily="34" charset="-122"/>
                <a:ea typeface="微软雅黑" panose="020B0503020204020204" pitchFamily="34" charset="-122"/>
              </a:rPr>
              <a:t>vecsim-hybrid_queries_examples.ipynb</a:t>
            </a:r>
            <a:r>
              <a:rPr lang="en-US" altLang="zh-CN" sz="800" b="1" dirty="0">
                <a:latin typeface="微软雅黑" panose="020B0503020204020204" pitchFamily="34" charset="-122"/>
                <a:ea typeface="微软雅黑" panose="020B0503020204020204" pitchFamily="34" charset="-122"/>
              </a:rPr>
              <a:t> </a:t>
            </a:r>
            <a:r>
              <a:rPr lang="en-US" altLang="zh-CN" sz="800" b="1" dirty="0">
                <a:highlight>
                  <a:srgbClr val="FFFF00"/>
                </a:highlight>
                <a:latin typeface="微软雅黑" panose="020B0503020204020204" pitchFamily="34" charset="-122"/>
                <a:ea typeface="微软雅黑" panose="020B0503020204020204" pitchFamily="34" charset="-122"/>
              </a:rPr>
              <a:t>225k</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随机向量</a:t>
            </a:r>
            <a:endParaRPr lang="en-US" altLang="zh-CN" sz="8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Qdrant</a:t>
            </a:r>
            <a:endParaRPr lang="en-US" altLang="zh-CN" sz="900" b="1" dirty="0">
              <a:latin typeface="微软雅黑" panose="020B0503020204020204" pitchFamily="34" charset="-122"/>
              <a:ea typeface="微软雅黑" panose="020B0503020204020204" pitchFamily="34" charset="-122"/>
            </a:endParaRPr>
          </a:p>
          <a:p>
            <a:pPr lvl="2"/>
            <a:r>
              <a:rPr lang="en-US" altLang="zh-CN" sz="800" b="1" dirty="0" err="1">
                <a:latin typeface="微软雅黑" panose="020B0503020204020204" pitchFamily="34" charset="-122"/>
                <a:ea typeface="微软雅黑" panose="020B0503020204020204" pitchFamily="34" charset="-122"/>
              </a:rPr>
              <a:t>Openai</a:t>
            </a:r>
            <a:r>
              <a:rPr lang="en-US" altLang="zh-CN" sz="800" b="1" dirty="0">
                <a:latin typeface="微软雅黑" panose="020B0503020204020204" pitchFamily="34" charset="-122"/>
                <a:ea typeface="微软雅黑" panose="020B0503020204020204" pitchFamily="34" charset="-122"/>
              </a:rPr>
              <a:t>-cookbook Wikipedia </a:t>
            </a:r>
            <a:r>
              <a:rPr lang="en-US" altLang="zh-CN" sz="800" b="1" dirty="0">
                <a:highlight>
                  <a:srgbClr val="FFFF00"/>
                </a:highlight>
                <a:latin typeface="微软雅黑" panose="020B0503020204020204" pitchFamily="34" charset="-122"/>
                <a:ea typeface="微软雅黑" panose="020B0503020204020204" pitchFamily="34" charset="-122"/>
              </a:rPr>
              <a:t>25k</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文档向量</a:t>
            </a:r>
            <a:endParaRPr lang="en-US" altLang="zh-CN" sz="800" b="1" dirty="0">
              <a:latin typeface="微软雅黑" panose="020B0503020204020204" pitchFamily="34" charset="-122"/>
              <a:ea typeface="微软雅黑" panose="020B0503020204020204" pitchFamily="34" charset="-122"/>
            </a:endParaRPr>
          </a:p>
          <a:p>
            <a:pPr lvl="2"/>
            <a:r>
              <a:rPr lang="en-US" altLang="zh-CN" sz="800" b="1" dirty="0">
                <a:highlight>
                  <a:srgbClr val="FFFF00"/>
                </a:highlight>
                <a:latin typeface="微软雅黑" panose="020B0503020204020204" pitchFamily="34" charset="-122"/>
                <a:ea typeface="微软雅黑" panose="020B0503020204020204" pitchFamily="34" charset="-122"/>
              </a:rPr>
              <a:t>50w/100w </a:t>
            </a:r>
            <a:r>
              <a:rPr lang="zh-CN" altLang="en-US" sz="800" b="1" dirty="0">
                <a:latin typeface="微软雅黑" panose="020B0503020204020204" pitchFamily="34" charset="-122"/>
                <a:ea typeface="微软雅黑" panose="020B0503020204020204" pitchFamily="34" charset="-122"/>
              </a:rPr>
              <a:t>随机向量</a:t>
            </a:r>
            <a:endParaRPr lang="en-US" altLang="zh-CN" sz="8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en-US" altLang="zh-CN" sz="800" b="1" dirty="0" err="1">
                <a:latin typeface="微软雅黑" panose="020B0503020204020204" pitchFamily="34" charset="-122"/>
                <a:ea typeface="微软雅黑" panose="020B0503020204020204" pitchFamily="34" charset="-122"/>
              </a:rPr>
              <a:t>PgSQL</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a:t>
            </a:r>
            <a:r>
              <a:rPr lang="en-US" altLang="zh-CN" sz="800" b="1" dirty="0" err="1">
                <a:highlight>
                  <a:srgbClr val="FFFF00"/>
                </a:highlight>
                <a:latin typeface="微软雅黑" panose="020B0503020204020204" pitchFamily="34" charset="-122"/>
                <a:ea typeface="微软雅黑" panose="020B0503020204020204" pitchFamily="34" charset="-122"/>
              </a:rPr>
              <a:t>ivfflat</a:t>
            </a:r>
            <a:r>
              <a:rPr lang="en-US" altLang="zh-CN" sz="800" b="1" dirty="0">
                <a:highlight>
                  <a:srgbClr val="FFFF00"/>
                </a:highlight>
                <a:latin typeface="微软雅黑" panose="020B0503020204020204" pitchFamily="34" charset="-122"/>
                <a:ea typeface="微软雅黑" panose="020B0503020204020204" pitchFamily="34" charset="-122"/>
              </a:rPr>
              <a:t> cosine</a:t>
            </a:r>
            <a:r>
              <a:rPr lang="zh-CN" altLang="en-US" sz="800" b="1" dirty="0">
                <a:latin typeface="微软雅黑" panose="020B0503020204020204" pitchFamily="34" charset="-122"/>
                <a:ea typeface="微软雅黑" panose="020B0503020204020204" pitchFamily="34" charset="-122"/>
              </a:rPr>
              <a:t>相关优化索引，按与随机查询向量余弦距离正序返回数据表中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1"/>
            <a:r>
              <a:rPr lang="en-US" altLang="zh-CN" sz="800" b="1" dirty="0">
                <a:latin typeface="微软雅黑" panose="020B0503020204020204" pitchFamily="34" charset="-122"/>
                <a:ea typeface="微软雅黑" panose="020B0503020204020204" pitchFamily="34" charset="-122"/>
              </a:rPr>
              <a:t>Redis</a:t>
            </a: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IVF_FLAT </a:t>
            </a:r>
            <a:r>
              <a:rPr lang="zh-CN" altLang="en-US" sz="800" b="1" dirty="0">
                <a:latin typeface="微软雅黑" panose="020B0503020204020204" pitchFamily="34" charset="-122"/>
                <a:ea typeface="微软雅黑" panose="020B0503020204020204" pitchFamily="34" charset="-122"/>
              </a:rPr>
              <a:t>索引，按与随机查询向量</a:t>
            </a:r>
            <a:r>
              <a:rPr lang="en-US" altLang="zh-CN" sz="800" b="1" dirty="0">
                <a:latin typeface="微软雅黑" panose="020B0503020204020204" pitchFamily="34" charset="-122"/>
                <a:ea typeface="微软雅黑" panose="020B0503020204020204" pitchFamily="34" charset="-122"/>
              </a:rPr>
              <a:t>KNN</a:t>
            </a:r>
            <a:r>
              <a:rPr lang="zh-CN" altLang="en-US" sz="800" b="1" dirty="0">
                <a:latin typeface="微软雅黑" panose="020B0503020204020204" pitchFamily="34" charset="-122"/>
                <a:ea typeface="微软雅黑" panose="020B0503020204020204" pitchFamily="34" charset="-122"/>
              </a:rPr>
              <a:t>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HNSW</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索引，按与随机查询向量</a:t>
            </a:r>
            <a:r>
              <a:rPr lang="en-US" altLang="zh-CN" sz="800" b="1" dirty="0">
                <a:latin typeface="微软雅黑" panose="020B0503020204020204" pitchFamily="34" charset="-122"/>
                <a:ea typeface="微软雅黑" panose="020B0503020204020204" pitchFamily="34" charset="-122"/>
              </a:rPr>
              <a:t>KNN</a:t>
            </a:r>
            <a:r>
              <a:rPr lang="zh-CN" altLang="en-US" sz="800" b="1" dirty="0">
                <a:latin typeface="微软雅黑" panose="020B0503020204020204" pitchFamily="34" charset="-122"/>
                <a:ea typeface="微软雅黑" panose="020B0503020204020204" pitchFamily="34" charset="-122"/>
              </a:rPr>
              <a:t>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Qdrant</a:t>
            </a:r>
            <a:endParaRPr lang="en-US" altLang="zh-CN" sz="9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HNSW</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索引，</a:t>
            </a:r>
            <a:r>
              <a:rPr lang="en-US" altLang="zh-CN" sz="800" b="1" dirty="0" err="1">
                <a:latin typeface="微软雅黑" panose="020B0503020204020204" pitchFamily="34" charset="-122"/>
                <a:ea typeface="微软雅黑" panose="020B0503020204020204" pitchFamily="34" charset="-122"/>
              </a:rPr>
              <a:t>Grpc</a:t>
            </a:r>
            <a:r>
              <a:rPr lang="zh-CN" altLang="en-US" sz="8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pPr lvl="2"/>
            <a:r>
              <a:rPr lang="zh-CN" altLang="en-US" sz="800" b="1" dirty="0">
                <a:latin typeface="微软雅黑" panose="020B0503020204020204" pitchFamily="34" charset="-122"/>
                <a:ea typeface="微软雅黑" panose="020B0503020204020204" pitchFamily="34" charset="-122"/>
              </a:rPr>
              <a:t>使用 </a:t>
            </a:r>
            <a:r>
              <a:rPr lang="en-US" altLang="zh-CN" sz="800" b="1" dirty="0">
                <a:highlight>
                  <a:srgbClr val="FFFF00"/>
                </a:highlight>
                <a:latin typeface="微软雅黑" panose="020B0503020204020204" pitchFamily="34" charset="-122"/>
                <a:ea typeface="微软雅黑" panose="020B0503020204020204" pitchFamily="34" charset="-122"/>
              </a:rPr>
              <a:t>HNSW</a:t>
            </a:r>
            <a:r>
              <a:rPr lang="en-US" altLang="zh-CN" sz="800" b="1" dirty="0">
                <a:latin typeface="微软雅黑" panose="020B0503020204020204" pitchFamily="34" charset="-122"/>
                <a:ea typeface="微软雅黑" panose="020B0503020204020204" pitchFamily="34" charset="-122"/>
              </a:rPr>
              <a:t> </a:t>
            </a:r>
            <a:r>
              <a:rPr lang="zh-CN" altLang="en-US" sz="800" b="1" dirty="0">
                <a:latin typeface="微软雅黑" panose="020B0503020204020204" pitchFamily="34" charset="-122"/>
                <a:ea typeface="微软雅黑" panose="020B0503020204020204" pitchFamily="34" charset="-122"/>
              </a:rPr>
              <a:t>索引，</a:t>
            </a:r>
            <a:r>
              <a:rPr lang="en-US" altLang="zh-CN" sz="800" b="1" dirty="0">
                <a:latin typeface="微软雅黑" panose="020B0503020204020204" pitchFamily="34" charset="-122"/>
                <a:ea typeface="微软雅黑" panose="020B0503020204020204" pitchFamily="34" charset="-122"/>
              </a:rPr>
              <a:t>SK HTTP API </a:t>
            </a:r>
            <a:r>
              <a:rPr lang="zh-CN" altLang="en-US" sz="8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800" b="1" dirty="0">
                <a:latin typeface="微软雅黑" panose="020B0503020204020204" pitchFamily="34" charset="-122"/>
                <a:ea typeface="微软雅黑" panose="020B0503020204020204" pitchFamily="34" charset="-122"/>
              </a:rPr>
              <a:t>20</a:t>
            </a:r>
            <a:r>
              <a:rPr lang="zh-CN" altLang="en-US" sz="800" b="1" dirty="0">
                <a:latin typeface="微软雅黑" panose="020B0503020204020204" pitchFamily="34" charset="-122"/>
                <a:ea typeface="微软雅黑" panose="020B0503020204020204" pitchFamily="34" charset="-122"/>
              </a:rPr>
              <a:t>条结果</a:t>
            </a:r>
            <a:endParaRPr lang="en-US" altLang="zh-CN" sz="800" b="1" dirty="0">
              <a:latin typeface="微软雅黑" panose="020B0503020204020204" pitchFamily="34" charset="-122"/>
              <a:ea typeface="微软雅黑" panose="020B0503020204020204" pitchFamily="34" charset="-122"/>
            </a:endParaRPr>
          </a:p>
          <a:p>
            <a:r>
              <a:rPr lang="en-US" altLang="zh-CN" sz="1100" b="1" dirty="0" err="1">
                <a:latin typeface="微软雅黑" panose="020B0503020204020204" pitchFamily="34" charset="-122"/>
                <a:ea typeface="微软雅黑" panose="020B0503020204020204" pitchFamily="34" charset="-122"/>
              </a:rPr>
              <a:t>WebApi</a:t>
            </a:r>
            <a:r>
              <a:rPr lang="en-US" altLang="zh-CN" sz="1100" b="1" dirty="0">
                <a:latin typeface="微软雅黑" panose="020B0503020204020204" pitchFamily="34" charset="-122"/>
                <a:ea typeface="微软雅黑" panose="020B0503020204020204" pitchFamily="34" charset="-122"/>
              </a:rPr>
              <a:t> </a:t>
            </a:r>
            <a:r>
              <a:rPr lang="zh-CN" altLang="en-US" sz="1100" b="1" dirty="0">
                <a:highlight>
                  <a:srgbClr val="FFFF00"/>
                </a:highlight>
                <a:latin typeface="微软雅黑" panose="020B0503020204020204" pitchFamily="34" charset="-122"/>
                <a:ea typeface="微软雅黑" panose="020B0503020204020204" pitchFamily="34" charset="-122"/>
              </a:rPr>
              <a:t>压测</a:t>
            </a:r>
            <a:endParaRPr lang="en-US" altLang="zh-CN" sz="1100" b="1" dirty="0">
              <a:highlight>
                <a:srgbClr val="FFFF00"/>
              </a:highlight>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WebApiBenchmark</a:t>
            </a:r>
            <a:endParaRPr lang="en-US" altLang="zh-CN" sz="1000" b="1" dirty="0">
              <a:latin typeface="微软雅黑" panose="020B0503020204020204" pitchFamily="34" charset="-122"/>
              <a:ea typeface="微软雅黑" panose="020B0503020204020204" pitchFamily="34" charset="-122"/>
            </a:endParaRPr>
          </a:p>
          <a:p>
            <a:r>
              <a:rPr lang="zh-CN" altLang="en-US" sz="1100" b="1" dirty="0">
                <a:latin typeface="微软雅黑" panose="020B0503020204020204" pitchFamily="34" charset="-122"/>
                <a:ea typeface="微软雅黑" panose="020B0503020204020204" pitchFamily="34" charset="-122"/>
              </a:rPr>
              <a:t>单元性能测试</a:t>
            </a:r>
            <a:endParaRPr lang="en-US" altLang="zh-CN" sz="11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BenchmarkDotNet</a:t>
            </a:r>
            <a:endParaRPr lang="en-US" altLang="zh-CN" sz="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200</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向量</a:t>
            </a:r>
            <a:endParaRPr lang="en-US" altLang="zh-CN" b="1"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838200" y="1512115"/>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ivfflat</a:t>
            </a:r>
            <a:r>
              <a:rPr lang="en-US" altLang="zh-CN" sz="1600" dirty="0">
                <a:latin typeface="微软雅黑" panose="020B0503020204020204" pitchFamily="34" charset="-122"/>
                <a:ea typeface="微软雅黑" panose="020B0503020204020204" pitchFamily="34" charset="-122"/>
              </a:rPr>
              <a:t> cosine)</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胡总赞助 </a:t>
            </a:r>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预存随机向量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dirty="0">
                <a:highlight>
                  <a:srgbClr val="FFFF00"/>
                </a:highlight>
                <a:latin typeface="微软雅黑" panose="020B0503020204020204" pitchFamily="34" charset="-122"/>
                <a:ea typeface="微软雅黑" panose="020B0503020204020204" pitchFamily="34" charset="-122"/>
              </a:rPr>
              <a:t>相差</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倍：</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毫秒 </a:t>
            </a:r>
            <a:r>
              <a:rPr lang="en-US" altLang="zh-CN" sz="1600" dirty="0">
                <a:highlight>
                  <a:srgbClr val="FFFF00"/>
                </a:highlight>
                <a:latin typeface="微软雅黑" panose="020B0503020204020204" pitchFamily="34" charset="-122"/>
                <a:ea typeface="微软雅黑" panose="020B0503020204020204" pitchFamily="34" charset="-122"/>
              </a:rPr>
              <a:t>vs 950</a:t>
            </a:r>
            <a:r>
              <a:rPr lang="zh-CN" altLang="en-US" sz="1600" dirty="0">
                <a:highlight>
                  <a:srgbClr val="FFFF00"/>
                </a:highlight>
                <a:latin typeface="微软雅黑" panose="020B0503020204020204" pitchFamily="34" charset="-122"/>
                <a:ea typeface="微软雅黑" panose="020B0503020204020204" pitchFamily="34" charset="-122"/>
              </a:rPr>
              <a:t>毫秒</a:t>
            </a:r>
            <a:endParaRPr lang="en-US" altLang="zh-CN"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同总体设计</a:t>
            </a:r>
            <a:endParaRPr lang="en-US" altLang="zh-CN"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9823" y="464079"/>
            <a:ext cx="10515600" cy="537408"/>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90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a:t>
            </a:r>
            <a:r>
              <a:rPr lang="zh-CN" altLang="en-US" dirty="0">
                <a:latin typeface="微软雅黑" panose="020B0503020204020204" pitchFamily="34" charset="-122"/>
                <a:ea typeface="微软雅黑" panose="020B0503020204020204" pitchFamily="34" charset="-122"/>
              </a:rPr>
              <a:t>  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180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范围大</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难以比较</a:t>
            </a:r>
            <a:endParaRPr lang="en-US"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276570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Tree>
    <p:extLst>
      <p:ext uri="{BB962C8B-B14F-4D97-AF65-F5344CB8AC3E}">
        <p14:creationId xmlns:p14="http://schemas.microsoft.com/office/powerpoint/2010/main" val="31493514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p:txBody>
          <a:bodyPr/>
          <a:lstStyle/>
          <a:p>
            <a:r>
              <a:rPr lang="en-US" altLang="zh-CN" b="1" dirty="0" err="1">
                <a:latin typeface="微软雅黑" panose="020B0503020204020204" pitchFamily="34" charset="-122"/>
                <a:ea typeface="微软雅黑" panose="020B0503020204020204" pitchFamily="34" charset="-122"/>
              </a:rPr>
              <a:t>PgSql</a:t>
            </a:r>
            <a:r>
              <a:rPr lang="zh-CN" altLang="en-US" b="1" dirty="0">
                <a:latin typeface="微软雅黑" panose="020B0503020204020204" pitchFamily="34" charset="-122"/>
                <a:ea typeface="微软雅黑" panose="020B0503020204020204" pitchFamily="34" charset="-122"/>
              </a:rPr>
              <a:t>惜败的一些分析猜想（仅供参考）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p:txBody>
          <a:bodyPr/>
          <a:lstStyle/>
          <a:p>
            <a:r>
              <a:rPr lang="zh-CN" altLang="en-US" dirty="0">
                <a:latin typeface="微软雅黑" panose="020B0503020204020204" pitchFamily="34" charset="-122"/>
                <a:ea typeface="微软雅黑" panose="020B0503020204020204" pitchFamily="34" charset="-122"/>
              </a:rPr>
              <a:t>传统关系数据库缓存机制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类比</a:t>
            </a:r>
            <a:r>
              <a:rPr lang="en-US" altLang="zh-CN" dirty="0">
                <a:latin typeface="微软雅黑" panose="020B0503020204020204" pitchFamily="34" charset="-122"/>
                <a:ea typeface="微软雅黑" panose="020B0503020204020204" pitchFamily="34" charset="-122"/>
              </a:rPr>
              <a:t>: SQL Server </a:t>
            </a:r>
            <a:r>
              <a:rPr lang="zh-CN" altLang="en-US" dirty="0">
                <a:latin typeface="微软雅黑" panose="020B0503020204020204" pitchFamily="34" charset="-122"/>
                <a:ea typeface="微软雅黑" panose="020B0503020204020204" pitchFamily="34" charset="-122"/>
              </a:rPr>
              <a:t>缓存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内存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的是：</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以所执行参数化或动态</a:t>
            </a:r>
            <a:r>
              <a:rPr lang="en-US" altLang="zh-CN" dirty="0">
                <a:latin typeface="微软雅黑" panose="020B0503020204020204" pitchFamily="34" charset="-122"/>
                <a:ea typeface="微软雅黑" panose="020B0503020204020204" pitchFamily="34" charset="-122"/>
              </a:rPr>
              <a:t>SQL</a:t>
            </a:r>
            <a:r>
              <a:rPr lang="zh-CN" altLang="en-US" dirty="0">
                <a:latin typeface="微软雅黑" panose="020B0503020204020204" pitchFamily="34" charset="-122"/>
                <a:ea typeface="微软雅黑" panose="020B0503020204020204" pitchFamily="34" charset="-122"/>
              </a:rPr>
              <a:t>语句为键，执行计划，及数据，也可能发生</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参数嗅探缓存的计划或数据不对</a:t>
            </a:r>
            <a:endParaRPr lang="en-US" altLang="zh-CN" dirty="0">
              <a:latin typeface="微软雅黑" panose="020B0503020204020204" pitchFamily="34" charset="-122"/>
              <a:ea typeface="微软雅黑" panose="020B0503020204020204" pitchFamily="34" charset="-122"/>
            </a:endParaRPr>
          </a:p>
          <a:p>
            <a:pPr marL="228600" lvl="1">
              <a:spcBef>
                <a:spcPts val="1000"/>
              </a:spcBef>
            </a:pPr>
            <a:r>
              <a:rPr lang="zh-CN" altLang="en-US" sz="2800" dirty="0">
                <a:latin typeface="微软雅黑" panose="020B0503020204020204" pitchFamily="34" charset="-122"/>
                <a:ea typeface="微软雅黑" panose="020B0503020204020204" pitchFamily="34" charset="-122"/>
              </a:rPr>
              <a:t>本次</a:t>
            </a:r>
            <a:r>
              <a:rPr lang="en-US" altLang="zh-CN" sz="2800" dirty="0" err="1">
                <a:latin typeface="微软雅黑" panose="020B0503020204020204" pitchFamily="34" charset="-122"/>
                <a:ea typeface="微软雅黑" panose="020B0503020204020204" pitchFamily="34" charset="-122"/>
              </a:rPr>
              <a:t>PgSQL</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参数化查询都是随机向量</a:t>
            </a:r>
            <a:endParaRPr lang="en-US" altLang="zh-CN" sz="2800" dirty="0">
              <a:latin typeface="微软雅黑" panose="020B0503020204020204" pitchFamily="34" charset="-122"/>
              <a:ea typeface="微软雅黑" panose="020B0503020204020204" pitchFamily="34" charset="-122"/>
            </a:endParaRPr>
          </a:p>
          <a:p>
            <a:pPr marL="685800" lvl="2">
              <a:spcBef>
                <a:spcPts val="1000"/>
              </a:spcBef>
            </a:pPr>
            <a:r>
              <a:rPr lang="zh-CN" altLang="en-US" dirty="0">
                <a:latin typeface="微软雅黑" panose="020B0503020204020204" pitchFamily="34" charset="-122"/>
                <a:ea typeface="微软雅黑" panose="020B0503020204020204" pitchFamily="34" charset="-122"/>
              </a:rPr>
              <a:t>可能每次查询在命中的缓存的数据都是不对的，类似参数嗅探的发生，估计还会去磁盘按向量索引找</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1550127"/>
            <a:ext cx="8596668" cy="4920342"/>
          </a:xfrm>
        </p:spPr>
        <p:txBody>
          <a:bodyPr>
            <a:normAutofit/>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远程调用</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hlinkClick r:id="rId2"/>
              </a:rPr>
              <a:t>qdrant</a:t>
            </a:r>
            <a:r>
              <a:rPr lang="en-US" dirty="0">
                <a:hlinkClick r:id="rId2"/>
              </a:rPr>
              <a:t>/</a:t>
            </a:r>
            <a:r>
              <a:rPr lang="en-US" dirty="0" err="1">
                <a:hlinkClick r:id="rId2"/>
              </a:rPr>
              <a:t>qdrant</a:t>
            </a:r>
            <a:r>
              <a:rPr lang="en-US" dirty="0">
                <a:hlinkClick r:id="rId2"/>
              </a:rPr>
              <a:t>-web-</a:t>
            </a:r>
            <a:r>
              <a:rPr lang="en-US" dirty="0" err="1">
                <a:hlinkClick r:id="rId2"/>
              </a:rPr>
              <a:t>ui</a:t>
            </a:r>
            <a:r>
              <a:rPr lang="en-US" dirty="0">
                <a:hlinkClick r:id="rId2"/>
              </a:rPr>
              <a:t>: Self-hosted web UI for </a:t>
            </a:r>
            <a:r>
              <a:rPr lang="en-US" dirty="0" err="1">
                <a:hlinkClick r:id="rId2"/>
              </a:rPr>
              <a:t>Qdrant</a:t>
            </a:r>
            <a:r>
              <a:rPr lang="en-US" dirty="0">
                <a:hlinkClick r:id="rId2"/>
              </a:rPr>
              <a:t> (github.com)</a:t>
            </a:r>
            <a:endParaRPr lang="en-US" dirty="0"/>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--host 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优劣分析续</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838200" y="1101012"/>
            <a:ext cx="10515600" cy="5756988"/>
          </a:xfrm>
        </p:spPr>
        <p:txBody>
          <a:bodyPr>
            <a:normAutofit fontScale="85000" lnSpcReduction="20000"/>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latin typeface="微软雅黑" panose="020B0503020204020204" pitchFamily="34" charset="-122"/>
                <a:ea typeface="微软雅黑" panose="020B0503020204020204" pitchFamily="34" charset="-122"/>
              </a:rPr>
              <a:t>Microsoft Semantic-Kernel connectors </a:t>
            </a:r>
            <a:r>
              <a:rPr lang="zh-CN" altLang="en-US" sz="2400" b="1" dirty="0">
                <a:latin typeface="微软雅黑" panose="020B0503020204020204" pitchFamily="34" charset="-122"/>
                <a:ea typeface="微软雅黑" panose="020B0503020204020204" pitchFamily="34" charset="-122"/>
              </a:rPr>
              <a:t>向量数据库 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是个人确定目前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远程直接获取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经查目前其他几个实现 </a:t>
            </a:r>
            <a:r>
              <a:rPr lang="en-US" altLang="zh-CN" dirty="0">
                <a:latin typeface="微软雅黑" panose="020B0503020204020204" pitchFamily="34" charset="-122"/>
                <a:ea typeface="微软雅黑" panose="020B0503020204020204" pitchFamily="34" charset="-122"/>
              </a:rPr>
              <a:t>Search/</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客户端远程获取所有数据 </a:t>
            </a:r>
            <a:r>
              <a:rPr lang="en-US" sz="1800" dirty="0" err="1">
                <a:solidFill>
                  <a:srgbClr val="000000"/>
                </a:solidFill>
                <a:latin typeface="微软雅黑" panose="020B0503020204020204" pitchFamily="34" charset="-122"/>
                <a:ea typeface="微软雅黑" panose="020B0503020204020204" pitchFamily="34" charset="-122"/>
              </a:rPr>
              <a:t>GetAllAsync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先</a:t>
            </a:r>
            <a:endParaRPr lang="en-US"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800" dirty="0" err="1">
                <a:solidFill>
                  <a:srgbClr val="000000"/>
                </a:solidFill>
                <a:latin typeface="微软雅黑" panose="020B0503020204020204" pitchFamily="34" charset="-122"/>
                <a:ea typeface="微软雅黑" panose="020B0503020204020204" pitchFamily="34" charset="-122"/>
              </a:rPr>
              <a:t>consine</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包括</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Azure </a:t>
            </a:r>
            <a:r>
              <a:rPr lang="en-US" altLang="zh-CN" dirty="0" err="1">
                <a:latin typeface="微软雅黑" panose="020B0503020204020204" pitchFamily="34" charset="-122"/>
                <a:ea typeface="微软雅黑" panose="020B0503020204020204" pitchFamily="34" charset="-122"/>
              </a:rPr>
              <a:t>cosmosdb</a:t>
            </a:r>
            <a:endParaRPr lang="en-US" altLang="zh-CN" dirty="0">
              <a:latin typeface="微软雅黑" panose="020B0503020204020204" pitchFamily="34" charset="-122"/>
              <a:ea typeface="微软雅黑" panose="020B0503020204020204" pitchFamily="34" charset="-122"/>
            </a:endParaRPr>
          </a:p>
          <a:p>
            <a:pPr lvl="3"/>
            <a:r>
              <a:rPr lang="en-US" altLang="zh-CN" dirty="0" err="1">
                <a:latin typeface="微软雅黑" panose="020B0503020204020204" pitchFamily="34" charset="-122"/>
                <a:ea typeface="微软雅黑" panose="020B0503020204020204" pitchFamily="34" charset="-122"/>
              </a:rPr>
              <a:t>Sqlite</a:t>
            </a:r>
            <a:endParaRPr lang="en-US" altLang="zh-CN" dirty="0">
              <a:latin typeface="微软雅黑" panose="020B0503020204020204" pitchFamily="34" charset="-122"/>
              <a:ea typeface="微软雅黑" panose="020B0503020204020204" pitchFamily="34" charset="-122"/>
            </a:endParaRPr>
          </a:p>
          <a:p>
            <a:r>
              <a:rPr lang="en-US" altLang="zh-CN" b="1" dirty="0">
                <a:latin typeface="微软雅黑" panose="020B0503020204020204" pitchFamily="34" charset="-122"/>
                <a:ea typeface="微软雅黑" panose="020B0503020204020204" pitchFamily="34" charset="-122"/>
              </a:rPr>
              <a:t>Azure-Samples</a:t>
            </a:r>
          </a:p>
          <a:p>
            <a:pPr lvl="1"/>
            <a:r>
              <a:rPr lang="en-US"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Run on AKS or Container</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latin typeface="微软雅黑" panose="020B0503020204020204" pitchFamily="34" charset="-122"/>
              <a:ea typeface="微软雅黑" panose="020B0503020204020204" pitchFamily="34" charset="-122"/>
            </a:endParaRPr>
          </a:p>
          <a:p>
            <a:pPr lvl="1"/>
            <a:r>
              <a:rPr lang="en-US"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初创时是有留白空间（指定填充因子）的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1550127"/>
            <a:ext cx="9398483" cy="4920342"/>
          </a:xfrm>
        </p:spPr>
        <p:txBody>
          <a:bodyPr>
            <a:normAutofit/>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en-US" altLang="zh-CN" b="1" dirty="0">
                <a:solidFill>
                  <a:srgbClr val="FF0000"/>
                </a:solidFill>
                <a:latin typeface="微软雅黑" panose="020B0503020204020204" pitchFamily="34" charset="-122"/>
                <a:ea typeface="微软雅黑" panose="020B0503020204020204" pitchFamily="34" charset="-122"/>
              </a:rPr>
              <a:t>Milvus ATTU </a:t>
            </a:r>
            <a:r>
              <a:rPr lang="zh-CN" altLang="en-US" b="1" dirty="0">
                <a:solidFill>
                  <a:srgbClr val="FF0000"/>
                </a:solidFill>
                <a:latin typeface="微软雅黑" panose="020B0503020204020204" pitchFamily="34" charset="-122"/>
                <a:ea typeface="微软雅黑" panose="020B0503020204020204" pitchFamily="34" charset="-122"/>
              </a:rPr>
              <a:t>管理门户功能比</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不支持</a:t>
            </a:r>
            <a:r>
              <a:rPr lang="en-US" altLang="zh-CN" b="1" dirty="0">
                <a:solidFill>
                  <a:srgbClr val="FF0000"/>
                </a:solidFill>
                <a:latin typeface="微软雅黑" panose="020B0503020204020204" pitchFamily="34" charset="-122"/>
                <a:ea typeface="微软雅黑" panose="020B0503020204020204" pitchFamily="34" charset="-122"/>
              </a:rPr>
              <a:t>Cosine</a:t>
            </a:r>
            <a:r>
              <a:rPr lang="zh-CN" altLang="en-US" b="1" dirty="0">
                <a:solidFill>
                  <a:srgbClr val="FF0000"/>
                </a:solidFill>
                <a:latin typeface="微软雅黑" panose="020B0503020204020204" pitchFamily="34" charset="-122"/>
                <a:ea typeface="微软雅黑" panose="020B0503020204020204" pitchFamily="34" charset="-122"/>
              </a:rPr>
              <a:t>，仅支持 </a:t>
            </a:r>
            <a:r>
              <a:rPr lang="en-US" altLang="zh-CN" b="1" dirty="0">
                <a:solidFill>
                  <a:srgbClr val="FF0000"/>
                </a:solidFill>
                <a:latin typeface="微软雅黑" panose="020B0503020204020204" pitchFamily="34" charset="-122"/>
                <a:ea typeface="微软雅黑" panose="020B0503020204020204" pitchFamily="34" charset="-122"/>
              </a:rPr>
              <a:t>L2 </a:t>
            </a:r>
            <a:r>
              <a:rPr lang="zh-CN" altLang="en-US" b="1" dirty="0">
                <a:solidFill>
                  <a:srgbClr val="FF0000"/>
                </a:solidFill>
                <a:latin typeface="微软雅黑" panose="020B0503020204020204" pitchFamily="34" charset="-122"/>
                <a:ea typeface="微软雅黑" panose="020B0503020204020204" pitchFamily="34" charset="-122"/>
              </a:rPr>
              <a:t>和 </a:t>
            </a:r>
            <a:r>
              <a:rPr lang="en-US" altLang="zh-CN" b="1" dirty="0">
                <a:solidFill>
                  <a:srgbClr val="FF0000"/>
                </a:solidFill>
                <a:latin typeface="微软雅黑" panose="020B0503020204020204" pitchFamily="34" charset="-122"/>
                <a:ea typeface="微软雅黑" panose="020B0503020204020204" pitchFamily="34" charset="-122"/>
              </a:rPr>
              <a:t>Inner Product </a:t>
            </a:r>
            <a:r>
              <a:rPr lang="zh-CN" altLang="en-US" b="1" dirty="0">
                <a:solidFill>
                  <a:srgbClr val="FF0000"/>
                </a:solidFill>
                <a:latin typeface="微软雅黑" panose="020B0503020204020204" pitchFamily="34" charset="-122"/>
                <a:ea typeface="微软雅黑" panose="020B0503020204020204" pitchFamily="34" charset="-122"/>
              </a:rPr>
              <a:t>未归一化不好绝对衡量写类似于</a:t>
            </a:r>
            <a:r>
              <a:rPr lang="en-US" altLang="zh-CN" b="1" dirty="0">
                <a:solidFill>
                  <a:srgbClr val="FF0000"/>
                </a:solidFill>
                <a:latin typeface="微软雅黑" panose="020B0503020204020204" pitchFamily="34" charset="-122"/>
                <a:ea typeface="微软雅黑" panose="020B0503020204020204" pitchFamily="34" charset="-122"/>
              </a:rPr>
              <a:t>cosine</a:t>
            </a:r>
            <a:r>
              <a:rPr lang="zh-CN" altLang="en-US" b="1" dirty="0">
                <a:solidFill>
                  <a:srgbClr val="FF0000"/>
                </a:solidFill>
                <a:latin typeface="微软雅黑" panose="020B0503020204020204" pitchFamily="34" charset="-122"/>
                <a:ea typeface="微软雅黑" panose="020B0503020204020204" pitchFamily="34" charset="-122"/>
              </a:rPr>
              <a:t>的查询条件</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altLang="zh-CN" b="1" dirty="0">
                <a:solidFill>
                  <a:srgbClr val="FF0000"/>
                </a:solidFill>
                <a:latin typeface="微软雅黑" panose="020B0503020204020204" pitchFamily="34" charset="-122"/>
                <a:ea typeface="微软雅黑" panose="020B0503020204020204" pitchFamily="34" charset="-122"/>
              </a:rPr>
              <a:t>L2 </a:t>
            </a:r>
            <a:r>
              <a:rPr lang="zh-CN" altLang="en-US" b="1" dirty="0">
                <a:solidFill>
                  <a:srgbClr val="FF0000"/>
                </a:solidFill>
                <a:latin typeface="微软雅黑" panose="020B0503020204020204" pitchFamily="34" charset="-122"/>
                <a:ea typeface="微软雅黑" panose="020B0503020204020204" pitchFamily="34" charset="-122"/>
              </a:rPr>
              <a:t>比 </a:t>
            </a:r>
            <a:r>
              <a:rPr lang="en-US" altLang="zh-CN" b="1" dirty="0">
                <a:solidFill>
                  <a:srgbClr val="FF0000"/>
                </a:solidFill>
                <a:latin typeface="微软雅黑" panose="020B0503020204020204" pitchFamily="34" charset="-122"/>
                <a:ea typeface="微软雅黑" panose="020B0503020204020204" pitchFamily="34" charset="-122"/>
              </a:rPr>
              <a:t>Cosine </a:t>
            </a:r>
            <a:r>
              <a:rPr lang="zh-CN" altLang="en-US" b="1" dirty="0">
                <a:solidFill>
                  <a:srgbClr val="FF0000"/>
                </a:solidFill>
                <a:latin typeface="微软雅黑" panose="020B0503020204020204" pitchFamily="34" charset="-122"/>
                <a:ea typeface="微软雅黑" panose="020B0503020204020204" pitchFamily="34" charset="-122"/>
              </a:rPr>
              <a:t>计算简单</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latin typeface="微软雅黑" panose="020B0503020204020204" pitchFamily="34" charset="-122"/>
                <a:ea typeface="微软雅黑" panose="020B0503020204020204" pitchFamily="34" charset="-122"/>
                <a:hlinkClick r:id="rId2"/>
              </a:rPr>
              <a:t>openai</a:t>
            </a:r>
            <a:r>
              <a:rPr lang="en-US" dirty="0">
                <a:latin typeface="微软雅黑" panose="020B0503020204020204" pitchFamily="34" charset="-122"/>
                <a:ea typeface="微软雅黑" panose="020B0503020204020204" pitchFamily="34" charset="-122"/>
                <a:hlinkClick r:id="rId2"/>
              </a:rPr>
              <a:t>-cookbook-python/examples/</a:t>
            </a:r>
            <a:r>
              <a:rPr lang="en-US" dirty="0" err="1">
                <a:latin typeface="微软雅黑" panose="020B0503020204020204" pitchFamily="34" charset="-122"/>
                <a:ea typeface="微软雅黑" panose="020B0503020204020204" pitchFamily="34" charset="-122"/>
                <a:hlinkClick r:id="rId2"/>
              </a:rPr>
              <a:t>vector_databases</a:t>
            </a:r>
            <a:r>
              <a:rPr lang="en-US" dirty="0">
                <a:latin typeface="微软雅黑" panose="020B0503020204020204" pitchFamily="34" charset="-122"/>
                <a:ea typeface="微软雅黑" panose="020B0503020204020204" pitchFamily="34" charset="-122"/>
                <a:hlinkClick r:id="rId2"/>
              </a:rPr>
              <a:t> at main · </a:t>
            </a:r>
            <a:r>
              <a:rPr lang="en-US" dirty="0" err="1">
                <a:latin typeface="微软雅黑" panose="020B0503020204020204" pitchFamily="34" charset="-122"/>
                <a:ea typeface="微软雅黑" panose="020B0503020204020204" pitchFamily="34" charset="-122"/>
                <a:hlinkClick r:id="rId2"/>
              </a:rPr>
              <a:t>AwesomeYuer</a:t>
            </a:r>
            <a:r>
              <a:rPr lang="en-US" dirty="0">
                <a:latin typeface="微软雅黑" panose="020B0503020204020204" pitchFamily="34" charset="-122"/>
                <a:ea typeface="微软雅黑" panose="020B0503020204020204" pitchFamily="34" charset="-122"/>
                <a:hlinkClick r:id="rId2"/>
              </a:rPr>
              <a:t>/</a:t>
            </a:r>
            <a:r>
              <a:rPr lang="en-US" dirty="0" err="1">
                <a:latin typeface="微软雅黑" panose="020B0503020204020204" pitchFamily="34" charset="-122"/>
                <a:ea typeface="微软雅黑" panose="020B0503020204020204" pitchFamily="34" charset="-122"/>
                <a:hlinkClick r:id="rId2"/>
              </a:rPr>
              <a:t>openai</a:t>
            </a:r>
            <a:r>
              <a:rPr lang="en-US" dirty="0">
                <a:latin typeface="微软雅黑" panose="020B0503020204020204" pitchFamily="34" charset="-122"/>
                <a:ea typeface="微软雅黑" panose="020B0503020204020204" pitchFamily="34" charset="-122"/>
                <a:hlinkClick r:id="rId2"/>
              </a:rPr>
              <a:t>-cookbook-python · GitHub</a:t>
            </a:r>
            <a:endParaRPr lang="en-US" dirty="0">
              <a:latin typeface="微软雅黑" panose="020B0503020204020204" pitchFamily="34" charset="-122"/>
              <a:ea typeface="微软雅黑" panose="020B0503020204020204" pitchFamily="34" charset="-122"/>
            </a:endParaRPr>
          </a:p>
          <a:p>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a:t>
            </a:r>
            <a:r>
              <a:rPr lang="en-US" dirty="0" err="1">
                <a:latin typeface="微软雅黑" panose="020B0503020204020204" pitchFamily="34" charset="-122"/>
                <a:ea typeface="微软雅黑" panose="020B0503020204020204" pitchFamily="34" charset="-122"/>
                <a:hlinkClick r:id="rId3"/>
              </a:rPr>
              <a:t>Using_vector_databases_for_embeddings_search.ipynb</a:t>
            </a:r>
            <a:r>
              <a:rPr lang="en-US" dirty="0">
                <a:latin typeface="微软雅黑" panose="020B0503020204020204" pitchFamily="34" charset="-122"/>
                <a:ea typeface="微软雅黑" panose="020B0503020204020204" pitchFamily="34" charset="-122"/>
                <a:hlinkClick r:id="rId3"/>
              </a:rPr>
              <a:t> at main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 · GitHub --- </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a:t>
            </a:r>
            <a:r>
              <a:rPr lang="en-US" dirty="0" err="1">
                <a:latin typeface="微软雅黑" panose="020B0503020204020204" pitchFamily="34" charset="-122"/>
                <a:ea typeface="微软雅黑" panose="020B0503020204020204" pitchFamily="34" charset="-122"/>
                <a:hlinkClick r:id="rId3"/>
              </a:rPr>
              <a:t>Using_vector_databases_for_embeddings_search.ipynb</a:t>
            </a:r>
            <a:r>
              <a:rPr lang="en-US" dirty="0">
                <a:latin typeface="微软雅黑" panose="020B0503020204020204" pitchFamily="34" charset="-122"/>
                <a:ea typeface="微软雅黑" panose="020B0503020204020204" pitchFamily="34" charset="-122"/>
                <a:hlinkClick r:id="rId3"/>
              </a:rPr>
              <a:t> at main · </a:t>
            </a:r>
            <a:r>
              <a:rPr lang="en-US" dirty="0" err="1">
                <a:latin typeface="微软雅黑" panose="020B0503020204020204" pitchFamily="34" charset="-122"/>
                <a:ea typeface="微软雅黑" panose="020B0503020204020204" pitchFamily="34" charset="-122"/>
                <a:hlinkClick r:id="rId3"/>
              </a:rPr>
              <a:t>AwesomeYuer</a:t>
            </a:r>
            <a:r>
              <a:rPr lang="en-US" dirty="0">
                <a:latin typeface="微软雅黑" panose="020B0503020204020204" pitchFamily="34" charset="-122"/>
                <a:ea typeface="微软雅黑" panose="020B0503020204020204" pitchFamily="34" charset="-122"/>
                <a:hlinkClick r:id="rId3"/>
              </a:rPr>
              <a:t>/</a:t>
            </a:r>
            <a:r>
              <a:rPr lang="en-US" dirty="0" err="1">
                <a:latin typeface="微软雅黑" panose="020B0503020204020204" pitchFamily="34" charset="-122"/>
                <a:ea typeface="微软雅黑" panose="020B0503020204020204" pitchFamily="34" charset="-122"/>
                <a:hlinkClick r:id="rId3"/>
              </a:rPr>
              <a:t>openai</a:t>
            </a:r>
            <a:r>
              <a:rPr lang="en-US" dirty="0">
                <a:latin typeface="微软雅黑" panose="020B0503020204020204" pitchFamily="34" charset="-122"/>
                <a:ea typeface="微软雅黑" panose="020B0503020204020204" pitchFamily="34" charset="-122"/>
                <a:hlinkClick r:id="rId3"/>
              </a:rPr>
              <a:t>-cookbook-python · GitHub</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以下只摘要分析可自托管的产品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）续</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1669395572"/>
              </p:ext>
            </p:extLst>
          </p:nvPr>
        </p:nvGraphicFramePr>
        <p:xfrm>
          <a:off x="2612849" y="1562023"/>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612849" y="1562023"/>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Using Redis modules with Azure Cache for Redis | Microsoft Learn --- </a:t>
            </a:r>
            <a:r>
              <a:rPr lang="zh-CN" altLang="en-US" dirty="0">
                <a:latin typeface="微软雅黑" panose="020B0503020204020204" pitchFamily="34" charset="-122"/>
                <a:ea typeface="微软雅黑" panose="020B0503020204020204" pitchFamily="34" charset="-122"/>
                <a:hlinkClick r:id="rId2"/>
              </a:rPr>
              <a:t>将 </a:t>
            </a:r>
            <a:r>
              <a:rPr lang="en-US" dirty="0">
                <a:latin typeface="微软雅黑" panose="020B0503020204020204" pitchFamily="34" charset="-122"/>
                <a:ea typeface="微软雅黑" panose="020B0503020204020204" pitchFamily="34" charset="-122"/>
                <a:hlinkClick r:id="rId2"/>
              </a:rPr>
              <a:t>Redis </a:t>
            </a:r>
            <a:r>
              <a:rPr lang="zh-CN" altLang="en-US" dirty="0">
                <a:latin typeface="微软雅黑" panose="020B0503020204020204" pitchFamily="34" charset="-122"/>
                <a:ea typeface="微软雅黑" panose="020B0503020204020204" pitchFamily="34" charset="-122"/>
                <a:hlinkClick r:id="rId2"/>
              </a:rPr>
              <a:t>模块与 </a:t>
            </a:r>
            <a:r>
              <a:rPr lang="en-US" dirty="0">
                <a:latin typeface="微软雅黑" panose="020B0503020204020204" pitchFamily="34" charset="-122"/>
                <a:ea typeface="微软雅黑" panose="020B0503020204020204" pitchFamily="34" charset="-122"/>
                <a:hlinkClick r:id="rId2"/>
              </a:rPr>
              <a:t>Azure Cache for Redis </a:t>
            </a:r>
            <a:r>
              <a:rPr lang="zh-CN" altLang="en-US" dirty="0">
                <a:latin typeface="微软雅黑" panose="020B0503020204020204" pitchFamily="34" charset="-122"/>
                <a:ea typeface="微软雅黑" panose="020B0503020204020204" pitchFamily="34" charset="-122"/>
                <a:hlinkClick r:id="rId2"/>
              </a:rPr>
              <a:t>结合使用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Extensions - Azure Database for PostgreSQL - Flexible Server | Microsoft Learn --- </a:t>
            </a:r>
            <a:r>
              <a:rPr lang="zh-CN" altLang="en-US" dirty="0">
                <a:latin typeface="微软雅黑" panose="020B0503020204020204" pitchFamily="34" charset="-122"/>
                <a:ea typeface="微软雅黑" panose="020B0503020204020204" pitchFamily="34" charset="-122"/>
                <a:hlinkClick r:id="rId2"/>
              </a:rPr>
              <a:t>扩展 </a:t>
            </a:r>
            <a:r>
              <a:rPr lang="en-US" altLang="zh-CN" dirty="0">
                <a:latin typeface="微软雅黑" panose="020B0503020204020204" pitchFamily="34" charset="-122"/>
                <a:ea typeface="微软雅黑" panose="020B0503020204020204" pitchFamily="34" charset="-122"/>
                <a:hlinkClick r:id="rId2"/>
              </a:rPr>
              <a:t>- </a:t>
            </a:r>
            <a:r>
              <a:rPr lang="en-US" dirty="0">
                <a:latin typeface="微软雅黑" panose="020B0503020204020204" pitchFamily="34" charset="-122"/>
                <a:ea typeface="微软雅黑" panose="020B0503020204020204" pitchFamily="34" charset="-122"/>
                <a:hlinkClick r:id="rId2"/>
              </a:rPr>
              <a:t>Azure Database for PostgreSQL - </a:t>
            </a:r>
            <a:r>
              <a:rPr lang="zh-CN" altLang="en-US" dirty="0">
                <a:latin typeface="微软雅黑" panose="020B0503020204020204" pitchFamily="34" charset="-122"/>
                <a:ea typeface="微软雅黑" panose="020B0503020204020204" pitchFamily="34" charset="-122"/>
                <a:hlinkClick r:id="rId2"/>
              </a:rPr>
              <a:t>灵活的服务器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（对个人而言属于科学不是科技，略懂）</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40000" lnSpcReduction="20000"/>
          </a:bodyPr>
          <a:lstStyle/>
          <a:p>
            <a:r>
              <a:rPr lang="zh-CN" altLang="en-US" sz="35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500" b="1" dirty="0">
                <a:latin typeface="微软雅黑" panose="020B0503020204020204" pitchFamily="34" charset="-122"/>
                <a:ea typeface="微软雅黑" panose="020B0503020204020204" pitchFamily="34" charset="-122"/>
              </a:rPr>
              <a:t>基于平面索引</a:t>
            </a:r>
            <a:r>
              <a:rPr lang="en-US" altLang="zh-CN" sz="2500" b="1" dirty="0">
                <a:latin typeface="微软雅黑" panose="020B0503020204020204" pitchFamily="34" charset="-122"/>
                <a:ea typeface="微软雅黑" panose="020B0503020204020204" pitchFamily="34" charset="-122"/>
              </a:rPr>
              <a:t>/Flat</a:t>
            </a:r>
            <a:r>
              <a:rPr lang="zh-CN" altLang="en-US" sz="2500" b="1" dirty="0">
                <a:latin typeface="微软雅黑" panose="020B0503020204020204" pitchFamily="34" charset="-122"/>
                <a:ea typeface="微软雅黑" panose="020B0503020204020204" pitchFamily="34" charset="-122"/>
              </a:rPr>
              <a:t>文件</a:t>
            </a:r>
            <a:r>
              <a:rPr lang="en-US" altLang="zh-CN" sz="2500" b="1" dirty="0">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暴力计算</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300" b="1" dirty="0">
                <a:highlight>
                  <a:srgbClr val="FFFF00"/>
                </a:highlight>
                <a:latin typeface="微软雅黑" panose="020B0503020204020204" pitchFamily="34" charset="-122"/>
                <a:ea typeface="微软雅黑" panose="020B0503020204020204" pitchFamily="34" charset="-122"/>
              </a:rPr>
              <a:t>每个向量与数据库中的每个其他向量</a:t>
            </a:r>
            <a:r>
              <a:rPr lang="zh-CN" altLang="en-US" sz="2300" b="1" dirty="0">
                <a:latin typeface="微软雅黑" panose="020B0503020204020204" pitchFamily="34" charset="-122"/>
                <a:ea typeface="微软雅黑" panose="020B0503020204020204" pitchFamily="34" charset="-122"/>
              </a:rPr>
              <a:t>进行比较来索引向量的方法</a:t>
            </a:r>
            <a:endParaRPr lang="en-US" altLang="zh-CN" sz="2300" b="1" dirty="0">
              <a:latin typeface="微软雅黑" panose="020B0503020204020204" pitchFamily="34" charset="-122"/>
              <a:ea typeface="微软雅黑" panose="020B0503020204020204" pitchFamily="34" charset="-122"/>
            </a:endParaRPr>
          </a:p>
          <a:p>
            <a:pPr>
              <a:lnSpc>
                <a:spcPct val="100000"/>
              </a:lnSpc>
            </a:pPr>
            <a:r>
              <a:rPr lang="zh-CN" altLang="en-US" sz="2500" b="1" dirty="0">
                <a:latin typeface="微软雅黑" panose="020B0503020204020204" pitchFamily="34" charset="-122"/>
                <a:ea typeface="微软雅黑" panose="020B0503020204020204" pitchFamily="34" charset="-122"/>
              </a:rPr>
              <a:t>基于</a:t>
            </a:r>
            <a:r>
              <a:rPr lang="en-US" altLang="zh-CN" sz="2500" b="1" dirty="0">
                <a:latin typeface="微软雅黑" panose="020B0503020204020204" pitchFamily="34" charset="-122"/>
                <a:ea typeface="微软雅黑" panose="020B0503020204020204" pitchFamily="34" charset="-122"/>
              </a:rPr>
              <a:t>IVF_FLAT</a:t>
            </a:r>
            <a:r>
              <a:rPr lang="zh-CN" altLang="en-US" sz="2500" b="1" dirty="0">
                <a:latin typeface="微软雅黑" panose="020B0503020204020204" pitchFamily="34" charset="-122"/>
                <a:ea typeface="微软雅黑" panose="020B0503020204020204" pitchFamily="34" charset="-122"/>
              </a:rPr>
              <a:t>（倒排</a:t>
            </a:r>
            <a:r>
              <a:rPr lang="zh-CN" altLang="en-US" sz="2500" b="1" dirty="0">
                <a:highlight>
                  <a:srgbClr val="FFFF00"/>
                </a:highlight>
                <a:latin typeface="微软雅黑" panose="020B0503020204020204" pitchFamily="34" charset="-122"/>
                <a:ea typeface="微软雅黑" panose="020B0503020204020204" pitchFamily="34" charset="-122"/>
              </a:rPr>
              <a:t>不是</a:t>
            </a:r>
            <a:r>
              <a:rPr lang="zh-CN" altLang="en-US" sz="2500" b="1" dirty="0">
                <a:latin typeface="微软雅黑" panose="020B0503020204020204" pitchFamily="34" charset="-122"/>
                <a:ea typeface="微软雅黑" panose="020B0503020204020204" pitchFamily="34" charset="-122"/>
              </a:rPr>
              <a:t>从大到小的意思）</a:t>
            </a:r>
          </a:p>
          <a:p>
            <a:pPr lvl="1">
              <a:lnSpc>
                <a:spcPct val="110000"/>
              </a:lnSpc>
            </a:pPr>
            <a:r>
              <a:rPr lang="zh-CN" altLang="en-US" sz="2300" b="1" dirty="0">
                <a:latin typeface="微软雅黑" panose="020B0503020204020204" pitchFamily="34" charset="-122"/>
                <a:ea typeface="微软雅黑" panose="020B0503020204020204" pitchFamily="34" charset="-122"/>
              </a:rPr>
              <a:t>通过</a:t>
            </a:r>
            <a:r>
              <a:rPr lang="zh-CN" altLang="en-US" sz="2300" b="1" dirty="0">
                <a:highlight>
                  <a:srgbClr val="FFFF00"/>
                </a:highlight>
                <a:latin typeface="微软雅黑" panose="020B0503020204020204" pitchFamily="34" charset="-122"/>
                <a:ea typeface="微软雅黑" panose="020B0503020204020204" pitchFamily="34" charset="-122"/>
              </a:rPr>
              <a:t>聚类（</a:t>
            </a:r>
            <a:r>
              <a:rPr lang="en-US" altLang="zh-CN" sz="2300" b="1" dirty="0">
                <a:highlight>
                  <a:srgbClr val="FFFF00"/>
                </a:highlight>
                <a:latin typeface="微软雅黑" panose="020B0503020204020204" pitchFamily="34" charset="-122"/>
                <a:ea typeface="微软雅黑" panose="020B0503020204020204" pitchFamily="34" charset="-122"/>
              </a:rPr>
              <a:t>k-means clustering</a:t>
            </a:r>
            <a:r>
              <a:rPr lang="zh-CN" altLang="en-US"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划分向量存储空间，每个区域找到一个</a:t>
            </a:r>
            <a:r>
              <a:rPr lang="zh-CN" altLang="en-US" sz="2300" b="1" dirty="0">
                <a:highlight>
                  <a:srgbClr val="FFFF00"/>
                </a:highlight>
                <a:latin typeface="微软雅黑" panose="020B0503020204020204" pitchFamily="34" charset="-122"/>
                <a:ea typeface="微软雅黑" panose="020B0503020204020204" pitchFamily="34" charset="-122"/>
              </a:rPr>
              <a:t>质心</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highlight>
                  <a:srgbClr val="FFFF00"/>
                </a:highlight>
                <a:latin typeface="微软雅黑" panose="020B0503020204020204" pitchFamily="34" charset="-122"/>
                <a:ea typeface="微软雅黑" panose="020B0503020204020204" pitchFamily="34" charset="-122"/>
              </a:rPr>
              <a:t>中心点</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，存储每个向量时和每个空间的质心对比距离，归入到距离自己最近的质心所在空间存储</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索引键就是</a:t>
            </a:r>
            <a:r>
              <a:rPr lang="zh-CN" altLang="en-US" sz="2300" b="1" dirty="0">
                <a:highlight>
                  <a:srgbClr val="FFFF00"/>
                </a:highlight>
                <a:latin typeface="微软雅黑" panose="020B0503020204020204" pitchFamily="34" charset="-122"/>
                <a:ea typeface="微软雅黑" panose="020B0503020204020204" pitchFamily="34" charset="-122"/>
              </a:rPr>
              <a:t>距离</a:t>
            </a:r>
            <a:r>
              <a:rPr lang="zh-CN" altLang="en-US" sz="23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基于树</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类比传统的二叉树，建树索引的时候是决定往左还是往右扩展，不同的向量树索引在于按照什么标准去决策，</a:t>
            </a:r>
            <a:endParaRPr lang="en-US" altLang="zh-CN" sz="23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KDTree</a:t>
            </a: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会选取</a:t>
            </a:r>
            <a:r>
              <a:rPr lang="zh-CN" altLang="en-US" sz="2000" b="1" dirty="0">
                <a:highlight>
                  <a:srgbClr val="FFFF00"/>
                </a:highlight>
                <a:latin typeface="微软雅黑" panose="020B0503020204020204" pitchFamily="34" charset="-122"/>
                <a:ea typeface="微软雅黑" panose="020B0503020204020204" pitchFamily="34" charset="-122"/>
              </a:rPr>
              <a:t>向量中某个方差</a:t>
            </a:r>
            <a:r>
              <a:rPr lang="zh-CN" altLang="en-US" sz="2000" b="1" dirty="0">
                <a:latin typeface="微软雅黑" panose="020B0503020204020204" pitchFamily="34" charset="-122"/>
                <a:ea typeface="微软雅黑" panose="020B0503020204020204" pitchFamily="34" charset="-122"/>
              </a:rPr>
              <a:t>最大的维度取中值作为判定标准，也就是以超平面去划分空间</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VPTree</a:t>
            </a:r>
            <a:r>
              <a:rPr lang="zh-CN" altLang="en-US" sz="2000" b="1" dirty="0">
                <a:latin typeface="微软雅黑" panose="020B0503020204020204" pitchFamily="34" charset="-122"/>
                <a:ea typeface="微软雅黑" panose="020B0503020204020204" pitchFamily="34" charset="-122"/>
              </a:rPr>
              <a:t>会先选取一个</a:t>
            </a:r>
            <a:r>
              <a:rPr lang="zh-CN" altLang="en-US" sz="2000" b="1" dirty="0">
                <a:highlight>
                  <a:srgbClr val="FFFF00"/>
                </a:highlight>
                <a:latin typeface="微软雅黑" panose="020B0503020204020204" pitchFamily="34" charset="-122"/>
                <a:ea typeface="微软雅黑" panose="020B0503020204020204" pitchFamily="34" charset="-122"/>
              </a:rPr>
              <a:t>制高点</a:t>
            </a:r>
            <a:r>
              <a:rPr lang="zh-CN" altLang="en-US" sz="2000" b="1" dirty="0">
                <a:latin typeface="微软雅黑" panose="020B0503020204020204" pitchFamily="34" charset="-122"/>
                <a:ea typeface="微软雅黑" panose="020B0503020204020204" pitchFamily="34" charset="-122"/>
              </a:rPr>
              <a:t>，然后计算每个</a:t>
            </a:r>
            <a:r>
              <a:rPr lang="zh-CN" altLang="en-US" sz="2000" b="1" dirty="0">
                <a:highlight>
                  <a:srgbClr val="FFFF00"/>
                </a:highlight>
                <a:latin typeface="微软雅黑" panose="020B0503020204020204" pitchFamily="34" charset="-122"/>
                <a:ea typeface="微软雅黑" panose="020B0503020204020204" pitchFamily="34" charset="-122"/>
              </a:rPr>
              <a:t>点和制高点的距离，取距离中值作为判定标准</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通常这些方法在检索的时候都会利用三角形不等式来去除不必要的探索。</a:t>
            </a:r>
          </a:p>
          <a:p>
            <a:pPr lvl="1"/>
            <a:r>
              <a:rPr lang="zh-CN" altLang="en-US" sz="23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基于局部敏感哈希</a:t>
            </a:r>
            <a:r>
              <a:rPr lang="en-US" altLang="zh-CN" sz="2500" b="1" dirty="0">
                <a:latin typeface="微软雅黑" panose="020B0503020204020204" pitchFamily="34" charset="-122"/>
                <a:ea typeface="微软雅黑" panose="020B0503020204020204" pitchFamily="34" charset="-122"/>
              </a:rPr>
              <a:t>(Locality Sensitive Hashing</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LSH)</a:t>
            </a:r>
            <a:endParaRPr lang="zh-CN" altLang="en-US" sz="25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区别于传统哈希尽量不产生碰撞，局部敏感哈希</a:t>
            </a:r>
            <a:r>
              <a:rPr lang="zh-CN" altLang="en-US" sz="2300" b="1" dirty="0">
                <a:highlight>
                  <a:srgbClr val="FFFF00"/>
                </a:highlight>
                <a:latin typeface="微软雅黑" panose="020B0503020204020204" pitchFamily="34" charset="-122"/>
                <a:ea typeface="微软雅黑" panose="020B0503020204020204" pitchFamily="34" charset="-122"/>
              </a:rPr>
              <a:t>依赖碰撞</a:t>
            </a:r>
            <a:r>
              <a:rPr lang="zh-CN" altLang="en-US" sz="2300" b="1" dirty="0">
                <a:latin typeface="微软雅黑" panose="020B0503020204020204" pitchFamily="34" charset="-122"/>
                <a:ea typeface="微软雅黑" panose="020B0503020204020204" pitchFamily="34" charset="-122"/>
              </a:rPr>
              <a:t>来查找近邻，如：一致性哈希、空间</a:t>
            </a:r>
            <a:r>
              <a:rPr lang="en-US" altLang="zh-CN" sz="2300" b="1" dirty="0">
                <a:latin typeface="微软雅黑" panose="020B0503020204020204" pitchFamily="34" charset="-122"/>
                <a:ea typeface="微软雅黑" panose="020B0503020204020204" pitchFamily="34" charset="-122"/>
              </a:rPr>
              <a:t>GEO</a:t>
            </a:r>
            <a:r>
              <a:rPr lang="zh-CN" altLang="en-US" sz="2300" b="1" dirty="0">
                <a:latin typeface="微软雅黑" panose="020B0503020204020204" pitchFamily="34" charset="-122"/>
                <a:ea typeface="微软雅黑" panose="020B0503020204020204" pitchFamily="34" charset="-122"/>
              </a:rPr>
              <a:t>哈希、</a:t>
            </a:r>
            <a:r>
              <a:rPr lang="en-US" altLang="zh-CN" sz="2300" b="1" dirty="0" err="1">
                <a:latin typeface="微软雅黑" panose="020B0503020204020204" pitchFamily="34" charset="-122"/>
                <a:ea typeface="微软雅黑" panose="020B0503020204020204" pitchFamily="34" charset="-122"/>
              </a:rPr>
              <a:t>SIMHash</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高维空间的两点若距离很近，则局部敏感哈希值有很大的概率是一样的</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500" b="1" dirty="0">
                <a:latin typeface="微软雅黑" panose="020B0503020204020204" pitchFamily="34" charset="-122"/>
                <a:ea typeface="微软雅黑" panose="020B0503020204020204" pitchFamily="34" charset="-122"/>
              </a:rPr>
              <a:t>基于图</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基于度的索引键</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en-US" sz="2300" b="1" dirty="0" err="1">
                <a:latin typeface="微软雅黑" panose="020B0503020204020204" pitchFamily="34" charset="-122"/>
                <a:ea typeface="微软雅黑" panose="020B0503020204020204" pitchFamily="34" charset="-122"/>
              </a:rPr>
              <a:t>RNSG（Refined</a:t>
            </a:r>
            <a:r>
              <a:rPr lang="en-US" sz="2300" b="1" dirty="0">
                <a:latin typeface="微软雅黑" panose="020B0503020204020204" pitchFamily="34" charset="-122"/>
                <a:ea typeface="微软雅黑" panose="020B0503020204020204" pitchFamily="34" charset="-122"/>
              </a:rPr>
              <a:t> Navigating Spreading-out Graph)</a:t>
            </a:r>
          </a:p>
          <a:p>
            <a:pPr lvl="2"/>
            <a:r>
              <a:rPr lang="zh-CN" altLang="en-US" sz="20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000" b="1" dirty="0" err="1">
                <a:highlight>
                  <a:srgbClr val="FFFF00"/>
                </a:highlight>
                <a:latin typeface="微软雅黑" panose="020B0503020204020204" pitchFamily="34" charset="-122"/>
                <a:ea typeface="微软雅黑" panose="020B0503020204020204" pitchFamily="34" charset="-122"/>
              </a:rPr>
              <a:t>out_degree</a:t>
            </a:r>
            <a:r>
              <a:rPr lang="en-US" altLang="zh-CN" sz="2000" b="1" dirty="0">
                <a:highlight>
                  <a:srgbClr val="FFFF00"/>
                </a:highlight>
                <a:latin typeface="微软雅黑" panose="020B0503020204020204" pitchFamily="34" charset="-122"/>
                <a:ea typeface="微软雅黑" panose="020B0503020204020204" pitchFamily="34" charset="-122"/>
              </a:rPr>
              <a:t> </a:t>
            </a:r>
            <a:r>
              <a:rPr lang="zh-CN" altLang="en-US" sz="2000" b="1" dirty="0">
                <a:highlight>
                  <a:srgbClr val="FFFF00"/>
                </a:highlight>
                <a:latin typeface="微软雅黑" panose="020B0503020204020204" pitchFamily="34" charset="-122"/>
                <a:ea typeface="微软雅黑" panose="020B0503020204020204" pitchFamily="34" charset="-122"/>
              </a:rPr>
              <a:t>）</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300" b="1" dirty="0" err="1">
                <a:latin typeface="微软雅黑" panose="020B0503020204020204" pitchFamily="34" charset="-122"/>
                <a:ea typeface="微软雅黑" panose="020B0503020204020204" pitchFamily="34" charset="-122"/>
              </a:rPr>
              <a:t>HNSW（Hierarchical</a:t>
            </a:r>
            <a:r>
              <a:rPr lang="en-US" sz="2300" b="1" dirty="0">
                <a:latin typeface="微软雅黑" panose="020B0503020204020204" pitchFamily="34" charset="-122"/>
                <a:ea typeface="微软雅黑" panose="020B0503020204020204" pitchFamily="34" charset="-122"/>
              </a:rPr>
              <a:t> Small World Graph）</a:t>
            </a:r>
          </a:p>
          <a:p>
            <a:pPr lvl="2"/>
            <a:r>
              <a:rPr lang="zh-CN" altLang="en-US" sz="2000" b="1" dirty="0">
                <a:highlight>
                  <a:srgbClr val="FFFF00"/>
                </a:highlight>
                <a:latin typeface="微软雅黑" panose="020B0503020204020204" pitchFamily="34" charset="-122"/>
                <a:ea typeface="微软雅黑" panose="020B0503020204020204" pitchFamily="34" charset="-122"/>
              </a:rPr>
              <a:t>按照一定的规则为图像构建多层导航结构。在这种结构中，上层更稀疏，节点之间的距离更远；下层更密集，节点之间的距离更近。 搜索从最上层开始，在本层找到距离目标最近的节点，然后进入下一层开始下一次搜索。经过多次迭代，可以快速逼近目标位置</a:t>
            </a:r>
            <a:endParaRPr lang="en-US" altLang="zh-CN" sz="2000" b="1" dirty="0">
              <a:highlight>
                <a:srgbClr val="FFFF00"/>
              </a:highlight>
              <a:latin typeface="微软雅黑" panose="020B0503020204020204" pitchFamily="34" charset="-122"/>
              <a:ea typeface="微软雅黑" panose="020B0503020204020204" pitchFamily="34" charset="-122"/>
            </a:endParaRPr>
          </a:p>
          <a:p>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问题</a:t>
            </a:r>
            <a:endParaRPr lang="en-US" altLang="zh-CN" sz="4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a:t>
            </a:r>
            <a:endParaRPr lang="zh-CN" altLang="en-US" sz="23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2532183" y="530469"/>
            <a:ext cx="5521569" cy="6242645"/>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p:txBody>
          <a:bodyPr>
            <a:normAutofit lnSpcReduction="10000"/>
          </a:bodyPr>
          <a:lstStyle/>
          <a:p>
            <a:r>
              <a:rPr lang="en-US" altLang="zh-CN" dirty="0">
                <a:latin typeface="微软雅黑" panose="020B0503020204020204" pitchFamily="34" charset="-122"/>
                <a:ea typeface="微软雅黑" panose="020B0503020204020204" pitchFamily="34" charset="-122"/>
              </a:rPr>
              <a:t>SQL Dedicated pool</a:t>
            </a:r>
          </a:p>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重选字段，但需求未变：查询时所用的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54225" y="905070"/>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-cookbook-python/examples/</a:t>
            </a:r>
            <a:r>
              <a:rPr lang="en-US" sz="2400" dirty="0" err="1">
                <a:latin typeface="微软雅黑" panose="020B0503020204020204" pitchFamily="34" charset="-122"/>
                <a:ea typeface="微软雅黑" panose="020B0503020204020204" pitchFamily="34" charset="-122"/>
                <a:hlinkClick r:id="rId2"/>
              </a:rPr>
              <a:t>vector_databases</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redis</a:t>
            </a:r>
            <a:r>
              <a:rPr lang="en-US" sz="2400" dirty="0">
                <a:latin typeface="微软雅黑" panose="020B0503020204020204" pitchFamily="34" charset="-122"/>
                <a:ea typeface="微软雅黑" panose="020B0503020204020204" pitchFamily="34" charset="-122"/>
                <a:hlinkClick r:id="rId2"/>
              </a:rPr>
              <a:t> at dev · </a:t>
            </a:r>
            <a:r>
              <a:rPr lang="en-US" sz="2400" dirty="0" err="1">
                <a:latin typeface="微软雅黑" panose="020B0503020204020204" pitchFamily="34" charset="-122"/>
                <a:ea typeface="微软雅黑" panose="020B0503020204020204" pitchFamily="34" charset="-122"/>
                <a:hlinkClick r:id="rId2"/>
              </a:rPr>
              <a:t>AwesomeYuer</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 · GitHub</a:t>
            </a:r>
            <a:endParaRPr lang="en-US" altLang="zh-CN" sz="3500" dirty="0">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3"/>
              </a:rPr>
              <a:t>AwesomeYuer</a:t>
            </a:r>
            <a:r>
              <a:rPr lang="en-US" sz="2400" dirty="0">
                <a:latin typeface="微软雅黑" panose="020B0503020204020204" pitchFamily="34" charset="-122"/>
                <a:ea typeface="微软雅黑" panose="020B0503020204020204" pitchFamily="34" charset="-122"/>
                <a:hlinkClick r:id="rId3"/>
              </a:rPr>
              <a:t>/semantic-kernel-self-learning-notebooks (github.com)</a:t>
            </a:r>
            <a:endParaRPr lang="en-US" sz="2400" dirty="0">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，降速访问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，最终改用 </a:t>
            </a:r>
            <a:r>
              <a:rPr lang="en-US" altLang="zh-CN" sz="2800" dirty="0">
                <a:latin typeface="微软雅黑" panose="020B0503020204020204" pitchFamily="34" charset="-122"/>
                <a:ea typeface="微软雅黑" panose="020B0503020204020204" pitchFamily="34" charset="-122"/>
              </a:rPr>
              <a:t>AOAI ,</a:t>
            </a:r>
            <a:r>
              <a:rPr lang="zh-CN" altLang="en-US" sz="2800" dirty="0">
                <a:latin typeface="微软雅黑" panose="020B0503020204020204" pitchFamily="34" charset="-122"/>
                <a:ea typeface="微软雅黑" panose="020B0503020204020204" pitchFamily="34" charset="-122"/>
              </a:rPr>
              <a:t> 至少不彻底封杀帐号？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latin typeface="微软雅黑" panose="020B0503020204020204" pitchFamily="34" charset="-122"/>
                <a:ea typeface="微软雅黑" panose="020B0503020204020204" pitchFamily="34" charset="-122"/>
                <a:hlinkClick r:id="rId2"/>
              </a:rPr>
              <a:t>AwesomeYuer</a:t>
            </a:r>
            <a:r>
              <a:rPr lang="en-US" sz="2800" dirty="0">
                <a:latin typeface="微软雅黑" panose="020B0503020204020204" pitchFamily="34" charset="-122"/>
                <a:ea typeface="微软雅黑" panose="020B0503020204020204" pitchFamily="34" charset="-122"/>
                <a:hlinkClick r:id="rId2"/>
              </a:rPr>
              <a:t>/gpt3.5-turbo-pgvector: </a:t>
            </a:r>
            <a:r>
              <a:rPr lang="en-US" sz="2800" dirty="0" err="1">
                <a:latin typeface="微软雅黑" panose="020B0503020204020204" pitchFamily="34" charset="-122"/>
                <a:ea typeface="微软雅黑" panose="020B0503020204020204" pitchFamily="34" charset="-122"/>
                <a:hlinkClick r:id="rId2"/>
              </a:rPr>
              <a:t>ChatGTP</a:t>
            </a:r>
            <a:r>
              <a:rPr lang="en-US" sz="2800" dirty="0">
                <a:latin typeface="微软雅黑" panose="020B0503020204020204" pitchFamily="34" charset="-122"/>
                <a:ea typeface="微软雅黑" panose="020B0503020204020204" pitchFamily="34" charset="-122"/>
                <a:hlinkClick r:id="rId2"/>
              </a:rPr>
              <a:t> (gpt3.5-turbo) starter app (github.com)</a:t>
            </a:r>
            <a:endParaRPr lang="en-US" sz="2800" dirty="0">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3"/>
              </a:rPr>
              <a:t>VectorDataBases.Performance/manual.md at master · </a:t>
            </a:r>
            <a:r>
              <a:rPr lang="en-US" sz="2800" dirty="0" err="1">
                <a:latin typeface="微软雅黑" panose="020B0503020204020204" pitchFamily="34" charset="-122"/>
                <a:ea typeface="微软雅黑" panose="020B0503020204020204" pitchFamily="34" charset="-122"/>
                <a:hlinkClick r:id="rId3"/>
              </a:rPr>
              <a:t>AwesomeYuer</a:t>
            </a:r>
            <a:r>
              <a:rPr lang="en-US" sz="2800" dirty="0">
                <a:latin typeface="微软雅黑" panose="020B0503020204020204" pitchFamily="34" charset="-122"/>
                <a:ea typeface="微软雅黑" panose="020B0503020204020204" pitchFamily="34" charset="-122"/>
                <a:hlinkClick r:id="rId3"/>
              </a:rPr>
              <a:t>/</a:t>
            </a:r>
            <a:r>
              <a:rPr lang="en-US" sz="2800" dirty="0" err="1">
                <a:latin typeface="微软雅黑" panose="020B0503020204020204" pitchFamily="34" charset="-122"/>
                <a:ea typeface="微软雅黑" panose="020B0503020204020204" pitchFamily="34" charset="-122"/>
                <a:hlinkClick r:id="rId3"/>
              </a:rPr>
              <a:t>VectorDataBases.Performance</a:t>
            </a:r>
            <a:r>
              <a:rPr lang="en-US" sz="2800" dirty="0">
                <a:latin typeface="微软雅黑" panose="020B0503020204020204" pitchFamily="34" charset="-122"/>
                <a:ea typeface="微软雅黑" panose="020B0503020204020204" pitchFamily="34" charset="-122"/>
                <a:hlinkClick r:id="rId3"/>
              </a:rPr>
              <a:t> (github.com)</a:t>
            </a:r>
            <a:endParaRPr lang="en-US" sz="28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4"/>
              </a:rPr>
              <a:t>VectorDataBases.Performance/readme.md at master · </a:t>
            </a:r>
            <a:r>
              <a:rPr lang="en-US" sz="2800" dirty="0" err="1">
                <a:latin typeface="微软雅黑" panose="020B0503020204020204" pitchFamily="34" charset="-122"/>
                <a:ea typeface="微软雅黑" panose="020B0503020204020204" pitchFamily="34" charset="-122"/>
                <a:hlinkClick r:id="rId4"/>
              </a:rPr>
              <a:t>AwesomeYuer</a:t>
            </a:r>
            <a:r>
              <a:rPr lang="en-US" sz="2800" dirty="0">
                <a:latin typeface="微软雅黑" panose="020B0503020204020204" pitchFamily="34" charset="-122"/>
                <a:ea typeface="微软雅黑" panose="020B0503020204020204" pitchFamily="34" charset="-122"/>
                <a:hlinkClick r:id="rId4"/>
              </a:rPr>
              <a:t>/</a:t>
            </a:r>
            <a:r>
              <a:rPr lang="en-US" sz="2800" dirty="0" err="1">
                <a:latin typeface="微软雅黑" panose="020B0503020204020204" pitchFamily="34" charset="-122"/>
                <a:ea typeface="微软雅黑" panose="020B0503020204020204" pitchFamily="34" charset="-122"/>
                <a:hlinkClick r:id="rId4"/>
              </a:rPr>
              <a:t>VectorDataBases.Performance</a:t>
            </a:r>
            <a:r>
              <a:rPr lang="en-US" sz="2800" dirty="0">
                <a:latin typeface="微软雅黑" panose="020B0503020204020204" pitchFamily="34" charset="-122"/>
                <a:ea typeface="微软雅黑" panose="020B0503020204020204" pitchFamily="34" charset="-122"/>
                <a:hlinkClick r:id="rId4"/>
              </a:rPr>
              <a:t> (github.com)</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分区键选择</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任意查询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使用任意字段条件</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排序分页</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711200"/>
          </a:xfrm>
        </p:spPr>
        <p:txBody>
          <a:bodyPr/>
          <a:lstStyle/>
          <a:p>
            <a:r>
              <a:rPr lang="zh-CN" altLang="en-US" b="1" dirty="0">
                <a:latin typeface="微软雅黑" panose="020B0503020204020204" pitchFamily="34" charset="-122"/>
                <a:ea typeface="微软雅黑" panose="020B0503020204020204" pitchFamily="34" charset="-122"/>
              </a:rPr>
              <a:t>向量索引参考文献</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217714" y="731520"/>
            <a:ext cx="11136086" cy="6106160"/>
          </a:xfrm>
        </p:spPr>
        <p:txBody>
          <a:bodyPr>
            <a:normAutofit fontScale="47500" lnSpcReduction="20000"/>
          </a:bodyPr>
          <a:lstStyle/>
          <a:p>
            <a:r>
              <a:rPr 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 index Milvus v1.1.1 documentation --- </a:t>
            </a:r>
            <a:r>
              <a:rPr lang="zh-CN" alt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向量索引 </a:t>
            </a:r>
            <a:r>
              <a:rPr 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Milvus v1.1.1 </a:t>
            </a:r>
            <a:r>
              <a:rPr lang="zh-CN" altLang="en-US" sz="4400" b="1"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文档</a:t>
            </a:r>
            <a:endParaRPr lang="en-US" altLang="zh-CN" sz="4400" b="1" dirty="0">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可以看到索引键（创建索引的参数）</a:t>
            </a:r>
            <a:endParaRPr lang="en-US" altLang="zh-CN" sz="4400" b="1" dirty="0">
              <a:latin typeface="微软雅黑" panose="020B0503020204020204" pitchFamily="34" charset="-122"/>
              <a:ea typeface="微软雅黑" panose="020B0503020204020204" pitchFamily="34" charset="-122"/>
            </a:endParaRPr>
          </a:p>
          <a:p>
            <a:pPr lvl="2"/>
            <a:r>
              <a:rPr lang="zh-CN" altLang="en-US" sz="4200" b="1" dirty="0">
                <a:latin typeface="微软雅黑" panose="020B0503020204020204" pitchFamily="34" charset="-122"/>
                <a:ea typeface="微软雅黑" panose="020B0503020204020204" pitchFamily="34" charset="-122"/>
              </a:rPr>
              <a:t>检索 </a:t>
            </a:r>
            <a:r>
              <a:rPr lang="en-US" altLang="zh-CN" sz="4200" b="1" dirty="0">
                <a:latin typeface="微软雅黑" panose="020B0503020204020204" pitchFamily="34" charset="-122"/>
                <a:ea typeface="微软雅黑" panose="020B0503020204020204" pitchFamily="34" charset="-122"/>
              </a:rPr>
              <a:t>EF </a:t>
            </a:r>
            <a:r>
              <a:rPr lang="zh-CN" altLang="en-US" sz="4200" b="1" dirty="0">
                <a:latin typeface="微软雅黑" panose="020B0503020204020204" pitchFamily="34" charset="-122"/>
                <a:ea typeface="微软雅黑" panose="020B0503020204020204" pitchFamily="34" charset="-122"/>
              </a:rPr>
              <a:t>参数</a:t>
            </a:r>
            <a:r>
              <a:rPr lang="en-US" altLang="zh-CN" sz="4200" b="1" dirty="0">
                <a:latin typeface="微软雅黑" panose="020B0503020204020204" pitchFamily="34" charset="-122"/>
                <a:ea typeface="微软雅黑" panose="020B0503020204020204" pitchFamily="34" charset="-122"/>
              </a:rPr>
              <a:t>:</a:t>
            </a:r>
          </a:p>
          <a:p>
            <a:pPr marL="914400" lvl="2" indent="0">
              <a:buNone/>
            </a:pPr>
            <a:r>
              <a:rPr lang="en-US" altLang="zh-CN" sz="4200" b="1" dirty="0">
                <a:latin typeface="微软雅黑" panose="020B0503020204020204" pitchFamily="34" charset="-122"/>
                <a:ea typeface="微软雅黑" panose="020B0503020204020204" pitchFamily="34" charset="-122"/>
              </a:rPr>
              <a:t>	exploration factor </a:t>
            </a:r>
            <a:r>
              <a:rPr lang="zh-CN" altLang="en-US" sz="4200" b="1" dirty="0">
                <a:latin typeface="微软雅黑" panose="020B0503020204020204" pitchFamily="34" charset="-122"/>
                <a:ea typeface="微软雅黑" panose="020B0503020204020204" pitchFamily="34" charset="-122"/>
              </a:rPr>
              <a:t>的缩写</a:t>
            </a:r>
            <a:endParaRPr lang="en-US" altLang="zh-CN" sz="4200" b="1" dirty="0">
              <a:latin typeface="微软雅黑" panose="020B0503020204020204" pitchFamily="34" charset="-122"/>
              <a:ea typeface="微软雅黑" panose="020B0503020204020204" pitchFamily="34" charset="-122"/>
            </a:endParaRPr>
          </a:p>
          <a:p>
            <a:pPr marL="914400" lvl="2" indent="0">
              <a:buNone/>
            </a:pPr>
            <a:r>
              <a:rPr lang="en-US" altLang="zh-CN" sz="4200" b="1" dirty="0">
                <a:latin typeface="微软雅黑" panose="020B0503020204020204" pitchFamily="34" charset="-122"/>
                <a:ea typeface="微软雅黑" panose="020B0503020204020204" pitchFamily="34" charset="-122"/>
              </a:rPr>
              <a:t>	</a:t>
            </a:r>
            <a:r>
              <a:rPr lang="zh-CN" altLang="en-US" sz="4200" b="1" dirty="0">
                <a:latin typeface="微软雅黑" panose="020B0503020204020204" pitchFamily="34" charset="-122"/>
                <a:ea typeface="微软雅黑" panose="020B0503020204020204" pitchFamily="34" charset="-122"/>
              </a:rPr>
              <a:t>意为探索因子，本次测评为 </a:t>
            </a:r>
            <a:r>
              <a:rPr lang="en-US" altLang="zh-CN" sz="4200" b="1" dirty="0">
                <a:latin typeface="微软雅黑" panose="020B0503020204020204" pitchFamily="34" charset="-122"/>
                <a:ea typeface="微软雅黑" panose="020B0503020204020204" pitchFamily="34" charset="-122"/>
              </a:rPr>
              <a:t>64</a:t>
            </a: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endParaRPr>
          </a:p>
          <a:p>
            <a:endPar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endParaRPr>
          </a:p>
          <a:p>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 Index Basics and the Inverted File Index - </a:t>
            </a:r>
            <a:r>
              <a:rPr lang="en-US" sz="4400" b="1" dirty="0" err="1">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Zilliz</a:t>
            </a:r>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Vector database blog --- </a:t>
            </a:r>
            <a:r>
              <a:rPr lang="zh-CN" alt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矢量索引基础知识和倒排文件索引 </a:t>
            </a:r>
            <a:r>
              <a:rPr lang="en-US" altLang="zh-CN"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en-US" sz="4400" b="1" dirty="0" err="1">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Zilliz</a:t>
            </a:r>
            <a:r>
              <a:rPr 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b="1" dirty="0">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矢量数据库博客</a:t>
            </a:r>
            <a:endParaRPr lang="en-US" altLang="zh-CN" sz="4400" b="1" dirty="0">
              <a:latin typeface="微软雅黑" panose="020B0503020204020204" pitchFamily="34" charset="-122"/>
              <a:ea typeface="微软雅黑" panose="020B0503020204020204" pitchFamily="34" charset="-122"/>
            </a:endParaRPr>
          </a:p>
          <a:p>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erikbern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ann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-benchmarks: Benchmarks of approximate nearest neighbor libraries in Python --- </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erikbern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err="1">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ann-benchmarks：Python</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zh-CN" alt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中近似最近邻库的基准测试 </a:t>
            </a:r>
            <a:r>
              <a:rPr lang="en-US" altLang="zh-CN"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b="1" dirty="0">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6" name="Picture 5">
            <a:extLst>
              <a:ext uri="{FF2B5EF4-FFF2-40B4-BE49-F238E27FC236}">
                <a16:creationId xmlns:a16="http://schemas.microsoft.com/office/drawing/2014/main" id="{CB386D44-D448-0CBE-2F80-5955AABB1990}"/>
              </a:ext>
            </a:extLst>
          </p:cNvPr>
          <p:cNvPicPr>
            <a:picLocks noChangeAspect="1"/>
          </p:cNvPicPr>
          <p:nvPr/>
        </p:nvPicPr>
        <p:blipFill>
          <a:blip r:embed="rId5"/>
          <a:stretch>
            <a:fillRect/>
          </a:stretch>
        </p:blipFill>
        <p:spPr>
          <a:xfrm>
            <a:off x="5257800" y="1550534"/>
            <a:ext cx="6096000" cy="2886075"/>
          </a:xfrm>
          <a:prstGeom prst="rect">
            <a:avLst/>
          </a:prstGeom>
        </p:spPr>
      </p:pic>
    </p:spTree>
    <p:extLst>
      <p:ext uri="{BB962C8B-B14F-4D97-AF65-F5344CB8AC3E}">
        <p14:creationId xmlns:p14="http://schemas.microsoft.com/office/powerpoint/2010/main" val="238575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402080"/>
            <a:ext cx="10515600" cy="5216434"/>
          </a:xfrm>
        </p:spPr>
        <p:txBody>
          <a:bodyPr>
            <a:normAutofit fontScale="475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平替</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56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56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56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7200" b="1" dirty="0">
              <a:solidFill>
                <a:srgbClr val="FF0000"/>
              </a:solidFill>
              <a:latin typeface="微软雅黑" panose="020B0503020204020204" pitchFamily="34" charset="-122"/>
              <a:ea typeface="微软雅黑" panose="020B0503020204020204" pitchFamily="34" charset="-122"/>
            </a:endParaRPr>
          </a:p>
          <a:p>
            <a:pPr lvl="2"/>
            <a:r>
              <a:rPr lang="zh-CN" altLang="en-US" sz="56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1"/>
            <a:r>
              <a:rPr lang="zh-CN" altLang="en-US" sz="6400" b="1" dirty="0">
                <a:solidFill>
                  <a:srgbClr val="FF0000"/>
                </a:solidFill>
                <a:latin typeface="微软雅黑" panose="020B0503020204020204" pitchFamily="34" charset="-122"/>
                <a:ea typeface="微软雅黑" panose="020B0503020204020204" pitchFamily="34" charset="-122"/>
              </a:rPr>
              <a:t>支持索引</a:t>
            </a:r>
            <a:endParaRPr lang="en-US" altLang="zh-CN" sz="6400" b="1" dirty="0">
              <a:solidFill>
                <a:srgbClr val="FF0000"/>
              </a:solidFill>
              <a:latin typeface="微软雅黑" panose="020B0503020204020204" pitchFamily="34" charset="-122"/>
              <a:ea typeface="微软雅黑" panose="020B0503020204020204" pitchFamily="34" charset="-122"/>
            </a:endParaRPr>
          </a:p>
          <a:p>
            <a:pPr lvl="2"/>
            <a:r>
              <a:rPr lang="zh-CN" altLang="en-US" sz="5600" b="1" dirty="0">
                <a:solidFill>
                  <a:srgbClr val="FF0000"/>
                </a:solidFill>
                <a:latin typeface="微软雅黑" panose="020B0503020204020204" pitchFamily="34" charset="-122"/>
                <a:ea typeface="微软雅黑" panose="020B0503020204020204" pitchFamily="34" charset="-122"/>
              </a:rPr>
              <a:t>默认仅支持内存 </a:t>
            </a:r>
            <a:r>
              <a:rPr lang="en-US" altLang="zh-CN" sz="5600" b="1" dirty="0">
                <a:solidFill>
                  <a:srgbClr val="FF0000"/>
                </a:solidFill>
                <a:latin typeface="微软雅黑" panose="020B0503020204020204" pitchFamily="34" charset="-122"/>
                <a:ea typeface="微软雅黑" panose="020B0503020204020204" pitchFamily="34" charset="-122"/>
              </a:rPr>
              <a:t>HNSW </a:t>
            </a:r>
            <a:r>
              <a:rPr lang="zh-CN" altLang="en-US" sz="5600" b="1" dirty="0">
                <a:solidFill>
                  <a:srgbClr val="FF0000"/>
                </a:solidFill>
                <a:latin typeface="微软雅黑" panose="020B0503020204020204" pitchFamily="34" charset="-122"/>
                <a:ea typeface="微软雅黑" panose="020B0503020204020204" pitchFamily="34" charset="-122"/>
              </a:rPr>
              <a:t>索引（足矣）</a:t>
            </a:r>
            <a:endParaRPr lang="en-US" altLang="zh-CN" sz="5600" b="1" dirty="0">
              <a:solidFill>
                <a:srgbClr val="FF0000"/>
              </a:solidFill>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800" b="1" dirty="0">
                <a:latin typeface="微软雅黑" panose="020B0503020204020204" pitchFamily="34" charset="-122"/>
                <a:ea typeface="微软雅黑" panose="020B0503020204020204" pitchFamily="34" charset="-122"/>
              </a:rPr>
              <a:t>其他相关</a:t>
            </a:r>
            <a:endParaRPr lang="en-US" altLang="zh-CN" sz="4800" b="1" dirty="0">
              <a:latin typeface="微软雅黑" panose="020B0503020204020204" pitchFamily="34" charset="-122"/>
              <a:ea typeface="微软雅黑" panose="020B0503020204020204" pitchFamily="34" charset="-122"/>
            </a:endParaRPr>
          </a:p>
          <a:p>
            <a:pPr lvl="2"/>
            <a:r>
              <a:rPr lang="en-US" sz="4000" dirty="0" err="1">
                <a:latin typeface="微软雅黑" panose="020B0503020204020204" pitchFamily="34" charset="-122"/>
                <a:ea typeface="微软雅黑" panose="020B0503020204020204" pitchFamily="34" charset="-122"/>
                <a:hlinkClick r:id="rId2"/>
              </a:rPr>
              <a:t>qdrant</a:t>
            </a:r>
            <a:r>
              <a:rPr lang="en-US" sz="4000" dirty="0">
                <a:latin typeface="微软雅黑" panose="020B0503020204020204" pitchFamily="34" charset="-122"/>
                <a:ea typeface="微软雅黑" panose="020B0503020204020204" pitchFamily="34" charset="-122"/>
                <a:hlinkClick r:id="rId2"/>
              </a:rPr>
              <a:t>/</a:t>
            </a:r>
            <a:r>
              <a:rPr lang="en-US" sz="4000" dirty="0" err="1">
                <a:latin typeface="微软雅黑" panose="020B0503020204020204" pitchFamily="34" charset="-122"/>
                <a:ea typeface="微软雅黑" panose="020B0503020204020204" pitchFamily="34" charset="-122"/>
                <a:hlinkClick r:id="rId2"/>
              </a:rPr>
              <a:t>qdrant</a:t>
            </a:r>
            <a:r>
              <a:rPr lang="en-US" sz="4000" dirty="0">
                <a:latin typeface="微软雅黑" panose="020B0503020204020204" pitchFamily="34" charset="-122"/>
                <a:ea typeface="微软雅黑" panose="020B0503020204020204" pitchFamily="34" charset="-122"/>
                <a:hlinkClick r:id="rId2"/>
              </a:rPr>
              <a:t>: </a:t>
            </a:r>
            <a:r>
              <a:rPr lang="en-US" sz="4000" dirty="0" err="1">
                <a:latin typeface="微软雅黑" panose="020B0503020204020204" pitchFamily="34" charset="-122"/>
                <a:ea typeface="微软雅黑" panose="020B0503020204020204" pitchFamily="34" charset="-122"/>
                <a:hlinkClick r:id="rId2"/>
              </a:rPr>
              <a:t>Qdrant</a:t>
            </a:r>
            <a:r>
              <a:rPr lang="en-US" sz="4000" dirty="0">
                <a:latin typeface="微软雅黑" panose="020B0503020204020204" pitchFamily="34" charset="-122"/>
                <a:ea typeface="微软雅黑" panose="020B0503020204020204" pitchFamily="34" charset="-122"/>
                <a:hlinkClick r:id="rId2"/>
              </a:rPr>
              <a:t> - Vector Database for the next generation of AI applications. Also available in the cloud https://cloud.qdrant.io/ --- </a:t>
            </a:r>
            <a:r>
              <a:rPr lang="en-US" sz="4000" dirty="0" err="1">
                <a:latin typeface="微软雅黑" panose="020B0503020204020204" pitchFamily="34" charset="-122"/>
                <a:ea typeface="微软雅黑" panose="020B0503020204020204" pitchFamily="34" charset="-122"/>
                <a:hlinkClick r:id="rId2"/>
              </a:rPr>
              <a:t>qdrant</a:t>
            </a:r>
            <a:r>
              <a:rPr lang="en-US" sz="4000" dirty="0">
                <a:latin typeface="微软雅黑" panose="020B0503020204020204" pitchFamily="34" charset="-122"/>
                <a:ea typeface="微软雅黑" panose="020B0503020204020204" pitchFamily="34" charset="-122"/>
                <a:hlinkClick r:id="rId2"/>
              </a:rPr>
              <a:t>/</a:t>
            </a:r>
            <a:r>
              <a:rPr lang="en-US" sz="4000" dirty="0" err="1">
                <a:latin typeface="微软雅黑" panose="020B0503020204020204" pitchFamily="34" charset="-122"/>
                <a:ea typeface="微软雅黑" panose="020B0503020204020204" pitchFamily="34" charset="-122"/>
                <a:hlinkClick r:id="rId2"/>
              </a:rPr>
              <a:t>qdrant：Qdrant</a:t>
            </a:r>
            <a:r>
              <a:rPr lang="en-US" sz="4000" dirty="0">
                <a:latin typeface="微软雅黑" panose="020B0503020204020204" pitchFamily="34" charset="-122"/>
                <a:ea typeface="微软雅黑" panose="020B0503020204020204" pitchFamily="34" charset="-122"/>
                <a:hlinkClick r:id="rId2"/>
              </a:rPr>
              <a:t> - </a:t>
            </a:r>
            <a:r>
              <a:rPr lang="zh-CN" altLang="en-US" sz="4000" dirty="0">
                <a:latin typeface="微软雅黑" panose="020B0503020204020204" pitchFamily="34" charset="-122"/>
                <a:ea typeface="微软雅黑" panose="020B0503020204020204" pitchFamily="34" charset="-122"/>
                <a:hlinkClick r:id="rId2"/>
              </a:rPr>
              <a:t>用于下一代 </a:t>
            </a:r>
            <a:r>
              <a:rPr lang="en-US" sz="4000" dirty="0">
                <a:latin typeface="微软雅黑" panose="020B0503020204020204" pitchFamily="34" charset="-122"/>
                <a:ea typeface="微软雅黑" panose="020B0503020204020204" pitchFamily="34" charset="-122"/>
                <a:hlinkClick r:id="rId2"/>
              </a:rPr>
              <a:t>AI </a:t>
            </a:r>
            <a:r>
              <a:rPr lang="zh-CN" altLang="en-US" sz="4000" dirty="0">
                <a:latin typeface="微软雅黑" panose="020B0503020204020204" pitchFamily="34" charset="-122"/>
                <a:ea typeface="微软雅黑" panose="020B0503020204020204" pitchFamily="34" charset="-122"/>
                <a:hlinkClick r:id="rId2"/>
              </a:rPr>
              <a:t>应用程序的矢量数据库。也可在云中使用 </a:t>
            </a:r>
            <a:r>
              <a:rPr lang="en-US" sz="4000" dirty="0">
                <a:latin typeface="微软雅黑" panose="020B0503020204020204" pitchFamily="34" charset="-122"/>
                <a:ea typeface="微软雅黑" panose="020B0503020204020204" pitchFamily="34" charset="-122"/>
                <a:hlinkClick r:id="rId2"/>
              </a:rPr>
              <a:t>https://cloud.qdrant.io/ (github.com)</a:t>
            </a:r>
            <a:endParaRPr lang="en-US" altLang="zh-CN" sz="4400" b="1" dirty="0">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latin typeface="微软雅黑" panose="020B0503020204020204" pitchFamily="34" charset="-122"/>
                <a:ea typeface="微软雅黑" panose="020B0503020204020204" pitchFamily="34" charset="-122"/>
                <a:hlinkClick r:id="rId3"/>
              </a:rPr>
              <a:t>pgvector</a:t>
            </a:r>
            <a:r>
              <a:rPr lang="en-US" sz="4400" dirty="0">
                <a:latin typeface="微软雅黑" panose="020B0503020204020204" pitchFamily="34" charset="-122"/>
                <a:ea typeface="微软雅黑" panose="020B0503020204020204" pitchFamily="34" charset="-122"/>
                <a:hlinkClick r:id="rId3"/>
              </a:rPr>
              <a:t>/</a:t>
            </a:r>
            <a:r>
              <a:rPr lang="en-US" sz="4400" dirty="0" err="1">
                <a:latin typeface="微软雅黑" panose="020B0503020204020204" pitchFamily="34" charset="-122"/>
                <a:ea typeface="微软雅黑" panose="020B0503020204020204" pitchFamily="34" charset="-122"/>
                <a:hlinkClick r:id="rId3"/>
              </a:rPr>
              <a:t>pgvector</a:t>
            </a:r>
            <a:r>
              <a:rPr lang="en-US" sz="4400" dirty="0">
                <a:latin typeface="微软雅黑" panose="020B0503020204020204" pitchFamily="34" charset="-122"/>
                <a:ea typeface="微软雅黑" panose="020B0503020204020204" pitchFamily="34" charset="-122"/>
                <a:hlinkClick r:id="rId3"/>
              </a:rPr>
              <a:t>: Open-source vector similarity search for Postgres --- </a:t>
            </a:r>
            <a:r>
              <a:rPr lang="en-US" sz="4400" dirty="0" err="1">
                <a:latin typeface="微软雅黑" panose="020B0503020204020204" pitchFamily="34" charset="-122"/>
                <a:ea typeface="微软雅黑" panose="020B0503020204020204" pitchFamily="34" charset="-122"/>
                <a:hlinkClick r:id="rId3"/>
              </a:rPr>
              <a:t>pgvector</a:t>
            </a:r>
            <a:r>
              <a:rPr lang="en-US" sz="4400" dirty="0">
                <a:latin typeface="微软雅黑" panose="020B0503020204020204" pitchFamily="34" charset="-122"/>
                <a:ea typeface="微软雅黑" panose="020B0503020204020204" pitchFamily="34" charset="-122"/>
                <a:hlinkClick r:id="rId3"/>
              </a:rPr>
              <a:t>/</a:t>
            </a:r>
            <a:r>
              <a:rPr lang="en-US" sz="4400" dirty="0" err="1">
                <a:latin typeface="微软雅黑" panose="020B0503020204020204" pitchFamily="34" charset="-122"/>
                <a:ea typeface="微软雅黑" panose="020B0503020204020204" pitchFamily="34" charset="-122"/>
                <a:hlinkClick r:id="rId3"/>
              </a:rPr>
              <a:t>pgvector：Postgres</a:t>
            </a:r>
            <a:r>
              <a:rPr lang="en-US" sz="4400" dirty="0">
                <a:latin typeface="微软雅黑" panose="020B0503020204020204" pitchFamily="34" charset="-122"/>
                <a:ea typeface="微软雅黑" panose="020B0503020204020204" pitchFamily="34" charset="-122"/>
                <a:hlinkClick r:id="rId3"/>
              </a:rPr>
              <a:t> </a:t>
            </a:r>
            <a:r>
              <a:rPr lang="zh-CN" altLang="en-US" sz="4400" dirty="0">
                <a:latin typeface="微软雅黑" panose="020B0503020204020204" pitchFamily="34" charset="-122"/>
                <a:ea typeface="微软雅黑" panose="020B0503020204020204" pitchFamily="34" charset="-122"/>
                <a:hlinkClick r:id="rId3"/>
              </a:rPr>
              <a:t>的开源向量相似性搜索 </a:t>
            </a:r>
            <a:r>
              <a:rPr lang="en-US" altLang="zh-CN" sz="4400" dirty="0">
                <a:latin typeface="微软雅黑" panose="020B0503020204020204" pitchFamily="34" charset="-122"/>
                <a:ea typeface="微软雅黑" panose="020B0503020204020204" pitchFamily="34" charset="-122"/>
                <a:hlinkClick r:id="rId3"/>
              </a:rPr>
              <a:t>(</a:t>
            </a:r>
            <a:r>
              <a:rPr lang="en-US" sz="4400" dirty="0">
                <a:latin typeface="微软雅黑" panose="020B0503020204020204" pitchFamily="34" charset="-122"/>
                <a:ea typeface="微软雅黑" panose="020B0503020204020204" pitchFamily="34" charset="-122"/>
                <a:hlinkClick r:id="rId3"/>
              </a:rPr>
              <a:t>github.com)</a:t>
            </a:r>
            <a:endParaRPr lang="en-US" altLang="zh-CN" sz="4400" dirty="0">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593546" y="1171902"/>
            <a:ext cx="5456543" cy="59703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b="1" dirty="0">
                <a:latin typeface="微软雅黑" panose="020B0503020204020204" pitchFamily="34" charset="-122"/>
                <a:ea typeface="微软雅黑" panose="020B0503020204020204" pitchFamily="34" charset="-122"/>
              </a:rPr>
              <a:t>Redis</a:t>
            </a:r>
          </a:p>
          <a:p>
            <a:pPr lvl="1"/>
            <a:r>
              <a:rPr lang="zh-CN" altLang="en-US" sz="1400" dirty="0">
                <a:latin typeface="微软雅黑" panose="020B0503020204020204" pitchFamily="34" charset="-122"/>
                <a:ea typeface="微软雅黑" panose="020B0503020204020204" pitchFamily="34" charset="-122"/>
              </a:rPr>
              <a:t>开源 </a:t>
            </a:r>
            <a:r>
              <a:rPr lang="en-US" altLang="zh-CN" sz="1400" dirty="0">
                <a:latin typeface="微软雅黑" panose="020B0503020204020204" pitchFamily="34" charset="-122"/>
                <a:ea typeface="微软雅黑" panose="020B0503020204020204" pitchFamily="34" charset="-122"/>
              </a:rPr>
              <a:t>New/No SQL </a:t>
            </a:r>
            <a:r>
              <a:rPr lang="zh-CN" altLang="en-US" sz="1400" dirty="0">
                <a:highlight>
                  <a:srgbClr val="FFFF00"/>
                </a:highlight>
                <a:latin typeface="微软雅黑" panose="020B0503020204020204" pitchFamily="34" charset="-122"/>
                <a:ea typeface="微软雅黑" panose="020B0503020204020204" pitchFamily="34" charset="-122"/>
              </a:rPr>
              <a:t>加持 </a:t>
            </a:r>
            <a:r>
              <a:rPr lang="en-US" altLang="zh-CN" sz="1400" dirty="0" err="1">
                <a:highlight>
                  <a:srgbClr val="FFFF00"/>
                </a:highlight>
                <a:latin typeface="微软雅黑" panose="020B0503020204020204" pitchFamily="34" charset="-122"/>
                <a:ea typeface="微软雅黑" panose="020B0503020204020204" pitchFamily="34" charset="-122"/>
              </a:rPr>
              <a:t>RediSeach</a:t>
            </a:r>
            <a:r>
              <a:rPr lang="en-US" altLang="zh-CN" sz="1400" dirty="0">
                <a:highlight>
                  <a:srgbClr val="FFFF00"/>
                </a:highlight>
                <a:latin typeface="微软雅黑" panose="020B0503020204020204" pitchFamily="34" charset="-122"/>
                <a:ea typeface="微软雅黑" panose="020B0503020204020204" pitchFamily="34" charset="-122"/>
              </a:rPr>
              <a:t> </a:t>
            </a:r>
            <a:r>
              <a:rPr lang="zh-CN" altLang="en-US" sz="1400" dirty="0">
                <a:highlight>
                  <a:srgbClr val="FFFF00"/>
                </a:highlight>
                <a:latin typeface="微软雅黑" panose="020B0503020204020204" pitchFamily="34" charset="-122"/>
                <a:ea typeface="微软雅黑" panose="020B0503020204020204" pitchFamily="34" charset="-122"/>
              </a:rPr>
              <a:t>模块</a:t>
            </a:r>
            <a:endParaRPr lang="en-US" altLang="zh-CN" sz="1400" dirty="0">
              <a:highlight>
                <a:srgbClr val="FFFF00"/>
              </a:highlight>
              <a:latin typeface="微软雅黑" panose="020B0503020204020204" pitchFamily="34" charset="-122"/>
              <a:ea typeface="微软雅黑" panose="020B0503020204020204" pitchFamily="34" charset="-122"/>
            </a:endParaRPr>
          </a:p>
          <a:p>
            <a:pPr lvl="1"/>
            <a:r>
              <a:rPr lang="zh-CN" altLang="en-US" sz="1400" dirty="0">
                <a:latin typeface="微软雅黑" panose="020B0503020204020204" pitchFamily="34" charset="-122"/>
                <a:ea typeface="微软雅黑" panose="020B0503020204020204" pitchFamily="34" charset="-122"/>
              </a:rPr>
              <a:t>支持索引</a:t>
            </a:r>
            <a:endParaRPr lang="en-US" altLang="zh-CN" sz="1400"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FLAT </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IVF_FLAT</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HNSW (</a:t>
            </a:r>
            <a:r>
              <a:rPr lang="en-US" dirty="0">
                <a:latin typeface="微软雅黑" panose="020B0503020204020204" pitchFamily="34" charset="-122"/>
                <a:ea typeface="微软雅黑" panose="020B0503020204020204" pitchFamily="34" charset="-122"/>
              </a:rPr>
              <a:t>Hierarchical Small World Graph)</a:t>
            </a:r>
          </a:p>
          <a:p>
            <a:pPr lvl="1"/>
            <a:r>
              <a:rPr lang="zh-CN" altLang="en-US" sz="1400" dirty="0">
                <a:latin typeface="微软雅黑" panose="020B0503020204020204" pitchFamily="34" charset="-122"/>
                <a:ea typeface="微软雅黑" panose="020B0503020204020204" pitchFamily="34" charset="-122"/>
              </a:rPr>
              <a:t>支持</a:t>
            </a:r>
            <a:r>
              <a:rPr lang="en-US" altLang="zh-CN" sz="1400" dirty="0">
                <a:latin typeface="微软雅黑" panose="020B0503020204020204" pitchFamily="34" charset="-122"/>
                <a:ea typeface="微软雅黑" panose="020B0503020204020204" pitchFamily="34" charset="-122"/>
              </a:rPr>
              <a:t>Metric</a:t>
            </a:r>
            <a:r>
              <a:rPr lang="zh-CN" altLang="en-US" sz="1400" dirty="0">
                <a:latin typeface="微软雅黑" panose="020B0503020204020204" pitchFamily="34" charset="-122"/>
                <a:ea typeface="微软雅黑" panose="020B0503020204020204" pitchFamily="34" charset="-122"/>
              </a:rPr>
              <a:t>函数</a:t>
            </a:r>
            <a:endParaRPr lang="en-US" altLang="zh-CN" sz="1400" dirty="0">
              <a:latin typeface="微软雅黑" panose="020B0503020204020204" pitchFamily="34" charset="-122"/>
              <a:ea typeface="微软雅黑" panose="020B0503020204020204" pitchFamily="34" charset="-122"/>
            </a:endParaRPr>
          </a:p>
          <a:p>
            <a:pPr lvl="2"/>
            <a:r>
              <a:rPr lang="en-US" altLang="zh-CN" dirty="0" err="1">
                <a:latin typeface="微软雅黑" panose="020B0503020204020204" pitchFamily="34" charset="-122"/>
                <a:ea typeface="微软雅黑" panose="020B0503020204020204" pitchFamily="34" charset="-122"/>
              </a:rPr>
              <a:t>CosineDistance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dotProduct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L2Distance</a:t>
            </a:r>
          </a:p>
          <a:p>
            <a:pPr lvl="1"/>
            <a:r>
              <a:rPr lang="zh-CN" altLang="en-US" sz="1400" dirty="0">
                <a:latin typeface="微软雅黑" panose="020B0503020204020204" pitchFamily="34" charset="-122"/>
                <a:ea typeface="微软雅黑" panose="020B0503020204020204" pitchFamily="34" charset="-122"/>
              </a:rPr>
              <a:t>其他</a:t>
            </a:r>
            <a:endParaRPr lang="en-US" altLang="zh-CN" sz="1400" dirty="0">
              <a:latin typeface="微软雅黑" panose="020B0503020204020204" pitchFamily="34" charset="-122"/>
              <a:ea typeface="微软雅黑" panose="020B0503020204020204" pitchFamily="34" charset="-122"/>
            </a:endParaRPr>
          </a:p>
          <a:p>
            <a:pPr lvl="2"/>
            <a:r>
              <a:rPr lang="en-US" dirty="0">
                <a:latin typeface="微软雅黑" panose="020B0503020204020204" pitchFamily="34" charset="-122"/>
                <a:ea typeface="微软雅黑" panose="020B0503020204020204" pitchFamily="34" charset="-122"/>
                <a:hlinkClick r:id="rId4"/>
              </a:rPr>
              <a:t>Vector similarity | Redis --- </a:t>
            </a:r>
            <a:r>
              <a:rPr lang="zh-CN" altLang="en-US" dirty="0">
                <a:latin typeface="微软雅黑" panose="020B0503020204020204" pitchFamily="34" charset="-122"/>
                <a:ea typeface="微软雅黑" panose="020B0503020204020204" pitchFamily="34" charset="-122"/>
                <a:hlinkClick r:id="rId4"/>
              </a:rPr>
              <a:t>向量相似度 </a:t>
            </a:r>
            <a:r>
              <a:rPr lang="en-US" altLang="zh-CN" dirty="0">
                <a:latin typeface="微软雅黑" panose="020B0503020204020204" pitchFamily="34" charset="-122"/>
                <a:ea typeface="微软雅黑" panose="020B0503020204020204" pitchFamily="34" charset="-122"/>
                <a:hlinkClick r:id="rId4"/>
              </a:rPr>
              <a:t>|</a:t>
            </a:r>
            <a:r>
              <a:rPr lang="zh-CN" altLang="en-US" dirty="0">
                <a:latin typeface="微软雅黑" panose="020B0503020204020204" pitchFamily="34" charset="-122"/>
                <a:ea typeface="微软雅黑" panose="020B0503020204020204" pitchFamily="34" charset="-122"/>
                <a:hlinkClick r:id="rId4"/>
              </a:rPr>
              <a:t>雷迪斯</a:t>
            </a:r>
            <a:endParaRPr lang="en-US" altLang="zh-CN" dirty="0">
              <a:latin typeface="微软雅黑" panose="020B0503020204020204" pitchFamily="34" charset="-122"/>
              <a:ea typeface="微软雅黑" panose="020B0503020204020204" pitchFamily="34" charset="-122"/>
            </a:endParaRPr>
          </a:p>
          <a:p>
            <a:pPr lvl="1"/>
            <a:r>
              <a:rPr lang="zh-CN" altLang="en-US" sz="1400" b="1" dirty="0">
                <a:solidFill>
                  <a:srgbClr val="FF0000"/>
                </a:solidFill>
                <a:latin typeface="微软雅黑" panose="020B0503020204020204" pitchFamily="34" charset="-122"/>
                <a:ea typeface="微软雅黑" panose="020B0503020204020204" pitchFamily="34" charset="-122"/>
              </a:rPr>
              <a:t>内存数据库</a:t>
            </a:r>
            <a:endParaRPr lang="en-US" altLang="zh-CN" sz="1400"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139337" y="470263"/>
            <a:ext cx="11739154" cy="6387737"/>
          </a:xfrm>
        </p:spPr>
        <p:txBody>
          <a:bodyPr>
            <a:normAutofit fontScale="25000" lnSpcReduction="20000"/>
          </a:bodyPr>
          <a:lstStyle/>
          <a:p>
            <a:r>
              <a:rPr lang="en-US" altLang="zh-CN" sz="6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NET </a:t>
            </a:r>
            <a:r>
              <a:rPr lang="zh-CN" altLang="en-US" sz="4400" b="1" dirty="0">
                <a:latin typeface="微软雅黑" panose="020B0503020204020204" pitchFamily="34" charset="-122"/>
                <a:ea typeface="微软雅黑" panose="020B0503020204020204" pitchFamily="34" charset="-122"/>
              </a:rPr>
              <a:t>技术栈 </a:t>
            </a:r>
            <a:r>
              <a:rPr lang="en-US" altLang="zh-CN" sz="4400" b="1" dirty="0">
                <a:latin typeface="微软雅黑" panose="020B0503020204020204" pitchFamily="34" charset="-122"/>
                <a:ea typeface="微软雅黑" panose="020B0503020204020204" pitchFamily="34" charset="-122"/>
              </a:rPr>
              <a:t>+ VS 2022 + Local + Windows </a:t>
            </a:r>
            <a:r>
              <a:rPr lang="zh-CN" altLang="en-US" sz="4400" b="1" dirty="0">
                <a:latin typeface="微软雅黑" panose="020B0503020204020204" pitchFamily="34" charset="-122"/>
                <a:ea typeface="微软雅黑" panose="020B0503020204020204" pitchFamily="34" charset="-122"/>
              </a:rPr>
              <a:t>（运行时：</a:t>
            </a:r>
            <a:r>
              <a:rPr lang="en-US" altLang="zh-CN" sz="4400" b="1" dirty="0">
                <a:latin typeface="微软雅黑" panose="020B0503020204020204" pitchFamily="34" charset="-122"/>
                <a:ea typeface="微软雅黑" panose="020B0503020204020204" pitchFamily="34" charset="-122"/>
              </a:rPr>
              <a:t>Linux</a:t>
            </a:r>
            <a:r>
              <a:rPr lang="zh-CN" altLang="en-US" sz="4400" b="1" dirty="0">
                <a:latin typeface="微软雅黑" panose="020B0503020204020204" pitchFamily="34" charset="-122"/>
                <a:ea typeface="微软雅黑" panose="020B0503020204020204" pitchFamily="34" charset="-122"/>
              </a:rPr>
              <a:t>）（主要用于向量检索性能测试）</a:t>
            </a:r>
            <a:endParaRPr lang="en-US" altLang="zh-CN" sz="4400" b="1" dirty="0">
              <a:latin typeface="微软雅黑" panose="020B0503020204020204" pitchFamily="34" charset="-122"/>
              <a:ea typeface="微软雅黑" panose="020B0503020204020204" pitchFamily="34" charset="-122"/>
            </a:endParaRPr>
          </a:p>
          <a:p>
            <a:pPr lvl="1"/>
            <a:r>
              <a:rPr lang="zh-CN" altLang="en-US" sz="4000" dirty="0">
                <a:highlight>
                  <a:srgbClr val="FFFF00"/>
                </a:highlight>
                <a:latin typeface="微软雅黑" panose="020B0503020204020204" pitchFamily="34" charset="-122"/>
                <a:ea typeface="微软雅黑" panose="020B0503020204020204" pitchFamily="34" charset="-122"/>
              </a:rPr>
              <a:t>用于封装 </a:t>
            </a:r>
            <a:r>
              <a:rPr lang="en-US" altLang="zh-CN" sz="4000" dirty="0" err="1">
                <a:highlight>
                  <a:srgbClr val="FFFF00"/>
                </a:highlight>
                <a:latin typeface="微软雅黑" panose="020B0503020204020204" pitchFamily="34" charset="-122"/>
                <a:ea typeface="微软雅黑" panose="020B0503020204020204" pitchFamily="34" charset="-122"/>
              </a:rPr>
              <a:t>WebApi</a:t>
            </a:r>
            <a:r>
              <a:rPr lang="en-US" altLang="zh-CN" sz="4000" dirty="0">
                <a:highlight>
                  <a:srgbClr val="FFFF00"/>
                </a:highlight>
                <a:latin typeface="微软雅黑" panose="020B0503020204020204" pitchFamily="34" charset="-122"/>
                <a:ea typeface="微软雅黑" panose="020B0503020204020204" pitchFamily="34" charset="-122"/>
              </a:rPr>
              <a:t> </a:t>
            </a:r>
            <a:r>
              <a:rPr lang="zh-CN" altLang="en-US" sz="4000" dirty="0">
                <a:highlight>
                  <a:srgbClr val="FFFF00"/>
                </a:highlight>
                <a:latin typeface="微软雅黑" panose="020B0503020204020204" pitchFamily="34" charset="-122"/>
                <a:ea typeface="微软雅黑" panose="020B0503020204020204" pitchFamily="34" charset="-122"/>
              </a:rPr>
              <a:t>压测、</a:t>
            </a:r>
            <a:r>
              <a:rPr lang="en-US" sz="4000" dirty="0" err="1">
                <a:highlight>
                  <a:srgbClr val="FFFF00"/>
                </a:highlight>
                <a:latin typeface="微软雅黑" panose="020B0503020204020204" pitchFamily="34" charset="-122"/>
                <a:ea typeface="微软雅黑" panose="020B0503020204020204" pitchFamily="34" charset="-122"/>
              </a:rPr>
              <a:t>BenchmarkDotNet</a:t>
            </a:r>
            <a:r>
              <a:rPr lang="en-US" sz="4000" dirty="0">
                <a:highlight>
                  <a:srgbClr val="FFFF00"/>
                </a:highlight>
                <a:latin typeface="微软雅黑" panose="020B0503020204020204" pitchFamily="34" charset="-122"/>
                <a:ea typeface="微软雅黑" panose="020B0503020204020204" pitchFamily="34" charset="-122"/>
              </a:rPr>
              <a:t> </a:t>
            </a:r>
            <a:r>
              <a:rPr lang="zh-CN" altLang="en-US" sz="4000" dirty="0">
                <a:highlight>
                  <a:srgbClr val="FFFF00"/>
                </a:highlight>
                <a:latin typeface="微软雅黑" panose="020B0503020204020204" pitchFamily="34" charset="-122"/>
                <a:ea typeface="微软雅黑" panose="020B0503020204020204" pitchFamily="34" charset="-122"/>
              </a:rPr>
              <a:t>单元性能测试</a:t>
            </a:r>
            <a:endParaRPr lang="en-US" altLang="zh-CN" sz="4000" dirty="0">
              <a:highlight>
                <a:srgbClr val="FFFF00"/>
              </a:highlight>
              <a:latin typeface="微软雅黑" panose="020B0503020204020204" pitchFamily="34" charset="-122"/>
              <a:ea typeface="微软雅黑" panose="020B0503020204020204" pitchFamily="34" charset="-122"/>
            </a:endParaRPr>
          </a:p>
          <a:p>
            <a:pPr lvl="1"/>
            <a:r>
              <a:rPr lang="en-US" altLang="zh-CN" sz="4000" dirty="0" err="1">
                <a:latin typeface="微软雅黑" panose="020B0503020204020204" pitchFamily="34" charset="-122"/>
                <a:ea typeface="微软雅黑" panose="020B0503020204020204" pitchFamily="34" charset="-122"/>
              </a:rPr>
              <a:t>PgSQL</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向量数据库访问 </a:t>
            </a:r>
            <a:r>
              <a:rPr lang="en-US" altLang="zh-CN" sz="4000" dirty="0" err="1">
                <a:latin typeface="微软雅黑" panose="020B0503020204020204" pitchFamily="34" charset="-122"/>
                <a:ea typeface="微软雅黑" panose="020B0503020204020204" pitchFamily="34" charset="-122"/>
              </a:rPr>
              <a:t>Nuget</a:t>
            </a:r>
            <a:endParaRPr lang="en-US" altLang="zh-CN" sz="4000" dirty="0">
              <a:latin typeface="微软雅黑" panose="020B0503020204020204" pitchFamily="34" charset="-122"/>
              <a:ea typeface="微软雅黑" panose="020B0503020204020204" pitchFamily="34" charset="-122"/>
            </a:endParaRPr>
          </a:p>
          <a:p>
            <a:pPr marL="1143000" lvl="3">
              <a:spcBef>
                <a:spcPts val="1000"/>
              </a:spcBef>
            </a:pPr>
            <a:r>
              <a:rPr lang="en-US" sz="4000" dirty="0" err="1">
                <a:latin typeface="微软雅黑" panose="020B0503020204020204" pitchFamily="34" charset="-122"/>
                <a:ea typeface="微软雅黑" panose="020B0503020204020204" pitchFamily="34" charset="-122"/>
              </a:rPr>
              <a:t>Npgsql</a:t>
            </a:r>
            <a:endParaRPr lang="en-US" sz="4000" dirty="0">
              <a:latin typeface="微软雅黑" panose="020B0503020204020204" pitchFamily="34" charset="-122"/>
              <a:ea typeface="微软雅黑" panose="020B0503020204020204" pitchFamily="34" charset="-122"/>
            </a:endParaRPr>
          </a:p>
          <a:p>
            <a:pPr marL="1143000" lvl="3">
              <a:spcBef>
                <a:spcPts val="1000"/>
              </a:spcBef>
            </a:pPr>
            <a:r>
              <a:rPr lang="en-US" altLang="zh-CN" sz="4000" dirty="0" err="1">
                <a:latin typeface="微软雅黑" panose="020B0503020204020204" pitchFamily="34" charset="-122"/>
                <a:ea typeface="微软雅黑" panose="020B0503020204020204" pitchFamily="34" charset="-122"/>
              </a:rPr>
              <a:t>PgVector</a:t>
            </a:r>
            <a:endParaRPr lang="en-US" altLang="zh-CN" sz="4000" dirty="0">
              <a:latin typeface="微软雅黑" panose="020B0503020204020204" pitchFamily="34" charset="-122"/>
              <a:ea typeface="微软雅黑" panose="020B0503020204020204" pitchFamily="34" charset="-122"/>
            </a:endParaRPr>
          </a:p>
          <a:p>
            <a:pPr marL="685800" lvl="2">
              <a:spcBef>
                <a:spcPts val="1000"/>
              </a:spcBef>
            </a:pPr>
            <a:r>
              <a:rPr lang="en-US" altLang="zh-CN" sz="4000" dirty="0" err="1">
                <a:latin typeface="微软雅黑" panose="020B0503020204020204" pitchFamily="34" charset="-122"/>
                <a:ea typeface="微软雅黑" panose="020B0503020204020204" pitchFamily="34" charset="-122"/>
              </a:rPr>
              <a:t>RediSearch</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向量数据索引访问 </a:t>
            </a:r>
            <a:r>
              <a:rPr lang="en-US" altLang="zh-CN" sz="4000" dirty="0" err="1">
                <a:latin typeface="微软雅黑" panose="020B0503020204020204" pitchFamily="34" charset="-122"/>
                <a:ea typeface="微软雅黑" panose="020B0503020204020204" pitchFamily="34" charset="-122"/>
              </a:rPr>
              <a:t>Nuget</a:t>
            </a:r>
            <a:endParaRPr lang="en-US" altLang="zh-CN" sz="4000" dirty="0">
              <a:latin typeface="微软雅黑" panose="020B0503020204020204" pitchFamily="34" charset="-122"/>
              <a:ea typeface="微软雅黑" panose="020B0503020204020204" pitchFamily="34" charset="-122"/>
            </a:endParaRPr>
          </a:p>
          <a:p>
            <a:pPr marL="1143000" lvl="3">
              <a:spcBef>
                <a:spcPts val="1000"/>
              </a:spcBef>
            </a:pPr>
            <a:r>
              <a:rPr lang="en-US" sz="4000" dirty="0" err="1">
                <a:highlight>
                  <a:srgbClr val="FFFF00"/>
                </a:highlight>
                <a:latin typeface="微软雅黑" panose="020B0503020204020204" pitchFamily="34" charset="-122"/>
                <a:ea typeface="微软雅黑" panose="020B0503020204020204" pitchFamily="34" charset="-122"/>
              </a:rPr>
              <a:t>NRedisStack</a:t>
            </a:r>
            <a:endParaRPr lang="en-US" sz="40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en-US" sz="4000" dirty="0" err="1">
                <a:latin typeface="微软雅黑" panose="020B0503020204020204" pitchFamily="34" charset="-122"/>
                <a:ea typeface="微软雅黑" panose="020B0503020204020204" pitchFamily="34" charset="-122"/>
              </a:rPr>
              <a:t>StackExchange.Redis</a:t>
            </a:r>
            <a:r>
              <a:rPr lang="en-US"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000" dirty="0">
                <a:latin typeface="微软雅黑" panose="020B0503020204020204" pitchFamily="34" charset="-122"/>
                <a:ea typeface="微软雅黑" panose="020B0503020204020204" pitchFamily="34" charset="-122"/>
              </a:rPr>
              <a:t>31</a:t>
            </a:r>
            <a:r>
              <a:rPr lang="zh-CN" altLang="en-US" sz="4000" dirty="0">
                <a:latin typeface="微软雅黑" panose="020B0503020204020204" pitchFamily="34" charset="-122"/>
                <a:ea typeface="微软雅黑" panose="020B0503020204020204" pitchFamily="34" charset="-122"/>
              </a:rPr>
              <a:t>字节</a:t>
            </a:r>
            <a:r>
              <a:rPr lang="en-US" altLang="zh-CN" sz="4000" dirty="0">
                <a:latin typeface="微软雅黑" panose="020B0503020204020204" pitchFamily="34" charset="-122"/>
                <a:ea typeface="微软雅黑" panose="020B0503020204020204" pitchFamily="34" charset="-122"/>
              </a:rPr>
              <a:t>?</a:t>
            </a:r>
            <a:r>
              <a:rPr lang="zh-CN" altLang="en-US" sz="4000" dirty="0">
                <a:latin typeface="微软雅黑" panose="020B0503020204020204" pitchFamily="34" charset="-122"/>
                <a:ea typeface="微软雅黑" panose="020B0503020204020204" pitchFamily="34" charset="-122"/>
              </a:rPr>
              <a:t>）</a:t>
            </a:r>
            <a:endParaRPr lang="en-US" altLang="zh-CN" sz="4000" dirty="0">
              <a:latin typeface="微软雅黑" panose="020B0503020204020204" pitchFamily="34" charset="-122"/>
              <a:ea typeface="微软雅黑" panose="020B0503020204020204" pitchFamily="34" charset="-122"/>
            </a:endParaRPr>
          </a:p>
          <a:p>
            <a:pPr marL="685800" lvl="2">
              <a:spcBef>
                <a:spcPts val="1000"/>
              </a:spcBef>
            </a:pP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p>
          <a:p>
            <a:pPr marL="1143000" lvl="3">
              <a:spcBef>
                <a:spcPts val="1000"/>
              </a:spcBef>
            </a:pPr>
            <a:r>
              <a:rPr lang="zh-CN" altLang="en-US" sz="4000" dirty="0">
                <a:latin typeface="微软雅黑" panose="020B0503020204020204" pitchFamily="34" charset="-122"/>
                <a:ea typeface="微软雅黑" panose="020B0503020204020204" pitchFamily="34" charset="-122"/>
              </a:rPr>
              <a:t>修改了 </a:t>
            </a:r>
            <a:r>
              <a:rPr lang="en-US" altLang="zh-CN" sz="4000" dirty="0">
                <a:latin typeface="微软雅黑" panose="020B0503020204020204" pitchFamily="34" charset="-122"/>
                <a:ea typeface="微软雅黑" panose="020B0503020204020204" pitchFamily="34" charset="-122"/>
              </a:rPr>
              <a:t>SK </a:t>
            </a:r>
            <a:r>
              <a:rPr lang="en-US" sz="4000" dirty="0" err="1">
                <a:latin typeface="微软雅黑" panose="020B0503020204020204" pitchFamily="34" charset="-122"/>
                <a:ea typeface="微软雅黑" panose="020B0503020204020204" pitchFamily="34" charset="-122"/>
              </a:rPr>
              <a:t>QdrantVectorDbClient</a:t>
            </a:r>
            <a:r>
              <a:rPr lang="zh-CN" altLang="en-US" sz="4000" dirty="0">
                <a:latin typeface="微软雅黑" panose="020B0503020204020204" pitchFamily="34" charset="-122"/>
                <a:ea typeface="微软雅黑" panose="020B0503020204020204" pitchFamily="34" charset="-122"/>
              </a:rPr>
              <a:t>源码实现 </a:t>
            </a:r>
            <a:r>
              <a:rPr lang="en-US" altLang="zh-CN" sz="4000" dirty="0">
                <a:latin typeface="微软雅黑" panose="020B0503020204020204" pitchFamily="34" charset="-122"/>
                <a:ea typeface="微软雅黑" panose="020B0503020204020204" pitchFamily="34" charset="-122"/>
              </a:rPr>
              <a:t>HTTP/Rest </a:t>
            </a:r>
            <a:r>
              <a:rPr lang="zh-CN" altLang="en-US" sz="4000" dirty="0">
                <a:latin typeface="微软雅黑" panose="020B0503020204020204" pitchFamily="34" charset="-122"/>
                <a:ea typeface="微软雅黑" panose="020B0503020204020204" pitchFamily="34" charset="-122"/>
              </a:rPr>
              <a:t>远程向量检索调用</a:t>
            </a:r>
            <a:endParaRPr lang="en-US" altLang="zh-CN" sz="4000" dirty="0">
              <a:latin typeface="微软雅黑" panose="020B0503020204020204" pitchFamily="34" charset="-122"/>
              <a:ea typeface="微软雅黑" panose="020B0503020204020204" pitchFamily="34" charset="-122"/>
            </a:endParaRPr>
          </a:p>
          <a:p>
            <a:pPr marL="1600200" lvl="4">
              <a:spcBef>
                <a:spcPts val="1000"/>
              </a:spcBef>
            </a:pPr>
            <a:r>
              <a:rPr lang="en-US" altLang="zh-CN" sz="4000" dirty="0">
                <a:highlight>
                  <a:srgbClr val="FFFF00"/>
                </a:highlight>
                <a:latin typeface="微软雅黑" panose="020B0503020204020204" pitchFamily="34" charset="-122"/>
                <a:ea typeface="微软雅黑" panose="020B0503020204020204" pitchFamily="34" charset="-122"/>
              </a:rPr>
              <a:t>SK </a:t>
            </a:r>
            <a:r>
              <a:rPr lang="zh-CN" altLang="en-US" sz="4000" dirty="0">
                <a:highlight>
                  <a:srgbClr val="FFFF00"/>
                </a:highlight>
                <a:latin typeface="微软雅黑" panose="020B0503020204020204" pitchFamily="34" charset="-122"/>
                <a:ea typeface="微软雅黑" panose="020B0503020204020204" pitchFamily="34" charset="-122"/>
              </a:rPr>
              <a:t>不支持</a:t>
            </a:r>
            <a:r>
              <a:rPr lang="en-US" altLang="zh-CN" sz="4000" dirty="0" err="1">
                <a:highlight>
                  <a:srgbClr val="FFFF00"/>
                </a:highlight>
                <a:latin typeface="微软雅黑" panose="020B0503020204020204" pitchFamily="34" charset="-122"/>
                <a:ea typeface="微软雅黑" panose="020B0503020204020204" pitchFamily="34" charset="-122"/>
              </a:rPr>
              <a:t>Grpc</a:t>
            </a:r>
            <a:r>
              <a:rPr lang="zh-CN" altLang="en-US" sz="4000" dirty="0">
                <a:highlight>
                  <a:srgbClr val="FFFF00"/>
                </a:highlight>
                <a:latin typeface="微软雅黑" panose="020B0503020204020204" pitchFamily="34" charset="-122"/>
                <a:ea typeface="微软雅黑" panose="020B0503020204020204" pitchFamily="34" charset="-122"/>
              </a:rPr>
              <a:t>调用 </a:t>
            </a:r>
            <a:r>
              <a:rPr lang="en-US" altLang="zh-CN" sz="4000" dirty="0" err="1">
                <a:highlight>
                  <a:srgbClr val="FFFF00"/>
                </a:highlight>
                <a:latin typeface="微软雅黑" panose="020B0503020204020204" pitchFamily="34" charset="-122"/>
                <a:ea typeface="微软雅黑" panose="020B0503020204020204" pitchFamily="34" charset="-122"/>
              </a:rPr>
              <a:t>Qdrant</a:t>
            </a:r>
            <a:r>
              <a:rPr lang="zh-CN" altLang="en-US" sz="4000" dirty="0">
                <a:highlight>
                  <a:srgbClr val="FFFF00"/>
                </a:highlight>
                <a:latin typeface="微软雅黑" panose="020B0503020204020204" pitchFamily="34" charset="-122"/>
                <a:ea typeface="微软雅黑" panose="020B0503020204020204" pitchFamily="34" charset="-122"/>
              </a:rPr>
              <a:t>，</a:t>
            </a:r>
            <a:r>
              <a:rPr lang="en-US" altLang="zh-CN" sz="4000" dirty="0" err="1">
                <a:highlight>
                  <a:srgbClr val="FFFF00"/>
                </a:highlight>
                <a:latin typeface="微软雅黑" panose="020B0503020204020204" pitchFamily="34" charset="-122"/>
                <a:ea typeface="微软雅黑" panose="020B0503020204020204" pitchFamily="34" charset="-122"/>
              </a:rPr>
              <a:t>Github</a:t>
            </a:r>
            <a:r>
              <a:rPr lang="en-US" altLang="zh-CN" sz="4000" dirty="0">
                <a:highlight>
                  <a:srgbClr val="FFFF00"/>
                </a:highlight>
                <a:latin typeface="微软雅黑" panose="020B0503020204020204" pitchFamily="34" charset="-122"/>
                <a:ea typeface="微软雅黑" panose="020B0503020204020204" pitchFamily="34" charset="-122"/>
              </a:rPr>
              <a:t> issues</a:t>
            </a:r>
            <a:r>
              <a:rPr lang="zh-CN" altLang="en-US" sz="4000" dirty="0">
                <a:highlight>
                  <a:srgbClr val="FFFF00"/>
                </a:highlight>
                <a:latin typeface="微软雅黑" panose="020B0503020204020204" pitchFamily="34" charset="-122"/>
                <a:ea typeface="微软雅黑" panose="020B0503020204020204" pitchFamily="34" charset="-122"/>
              </a:rPr>
              <a:t>：待 </a:t>
            </a:r>
            <a:r>
              <a:rPr lang="en-US" altLang="zh-CN" sz="4000" dirty="0" err="1">
                <a:highlight>
                  <a:srgbClr val="FFFF00"/>
                </a:highlight>
                <a:latin typeface="微软雅黑" panose="020B0503020204020204" pitchFamily="34" charset="-122"/>
                <a:ea typeface="微软雅黑" panose="020B0503020204020204" pitchFamily="34" charset="-122"/>
              </a:rPr>
              <a:t>Qdrant</a:t>
            </a:r>
            <a:r>
              <a:rPr lang="en-US" altLang="zh-CN" sz="4000" dirty="0">
                <a:highlight>
                  <a:srgbClr val="FFFF00"/>
                </a:highlight>
                <a:latin typeface="微软雅黑" panose="020B0503020204020204" pitchFamily="34" charset="-122"/>
                <a:ea typeface="微软雅黑" panose="020B0503020204020204" pitchFamily="34" charset="-122"/>
              </a:rPr>
              <a:t> </a:t>
            </a:r>
            <a:r>
              <a:rPr lang="en-US" altLang="zh-CN" sz="4000" dirty="0" err="1">
                <a:highlight>
                  <a:srgbClr val="FFFF00"/>
                </a:highlight>
                <a:latin typeface="微软雅黑" panose="020B0503020204020204" pitchFamily="34" charset="-122"/>
                <a:ea typeface="微软雅黑" panose="020B0503020204020204" pitchFamily="34" charset="-122"/>
              </a:rPr>
              <a:t>Grpc</a:t>
            </a:r>
            <a:r>
              <a:rPr lang="en-US" altLang="zh-CN" sz="4000" dirty="0">
                <a:highlight>
                  <a:srgbClr val="FFFF00"/>
                </a:highlight>
                <a:latin typeface="微软雅黑" panose="020B0503020204020204" pitchFamily="34" charset="-122"/>
                <a:ea typeface="微软雅黑" panose="020B0503020204020204" pitchFamily="34" charset="-122"/>
              </a:rPr>
              <a:t> GA</a:t>
            </a:r>
            <a:r>
              <a:rPr lang="zh-CN" altLang="en-US" sz="4000" dirty="0">
                <a:highlight>
                  <a:srgbClr val="FFFF00"/>
                </a:highlight>
                <a:latin typeface="微软雅黑" panose="020B0503020204020204" pitchFamily="34" charset="-122"/>
                <a:ea typeface="微软雅黑" panose="020B0503020204020204" pitchFamily="34" charset="-122"/>
              </a:rPr>
              <a:t>后排产</a:t>
            </a:r>
            <a:endParaRPr lang="en-US" altLang="zh-CN" sz="40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000" dirty="0">
                <a:latin typeface="微软雅黑" panose="020B0503020204020204" pitchFamily="34" charset="-122"/>
                <a:ea typeface="微软雅黑" panose="020B0503020204020204" pitchFamily="34" charset="-122"/>
              </a:rPr>
              <a:t>自行引用流行的 </a:t>
            </a:r>
            <a:r>
              <a:rPr lang="en-US" altLang="zh-CN" sz="4000" dirty="0" err="1">
                <a:latin typeface="微软雅黑" panose="020B0503020204020204" pitchFamily="34" charset="-122"/>
                <a:ea typeface="微软雅黑" panose="020B0503020204020204" pitchFamily="34" charset="-122"/>
              </a:rPr>
              <a:t>Grpc</a:t>
            </a:r>
            <a:r>
              <a:rPr lang="en-US" altLang="zh-CN" sz="4000" dirty="0">
                <a:latin typeface="微软雅黑" panose="020B0503020204020204" pitchFamily="34" charset="-122"/>
                <a:ea typeface="微软雅黑" panose="020B0503020204020204" pitchFamily="34" charset="-122"/>
              </a:rPr>
              <a:t> </a:t>
            </a:r>
            <a:r>
              <a:rPr lang="en-US" altLang="zh-CN" sz="4000" dirty="0" err="1">
                <a:latin typeface="微软雅黑" panose="020B0503020204020204" pitchFamily="34" charset="-122"/>
                <a:ea typeface="微软雅黑" panose="020B0503020204020204" pitchFamily="34" charset="-122"/>
              </a:rPr>
              <a:t>Nuget</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实现 </a:t>
            </a:r>
            <a:r>
              <a:rPr lang="en-US" altLang="zh-CN" sz="4000" dirty="0" err="1">
                <a:latin typeface="微软雅黑" panose="020B0503020204020204" pitchFamily="34" charset="-122"/>
                <a:ea typeface="微软雅黑" panose="020B0503020204020204" pitchFamily="34" charset="-122"/>
              </a:rPr>
              <a:t>Grpc</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远程向量检索调用 </a:t>
            </a:r>
            <a:endParaRPr lang="en-US" altLang="zh-CN" sz="4000" dirty="0">
              <a:latin typeface="微软雅黑" panose="020B0503020204020204" pitchFamily="34" charset="-122"/>
              <a:ea typeface="微软雅黑" panose="020B0503020204020204" pitchFamily="34" charset="-122"/>
            </a:endParaRPr>
          </a:p>
          <a:p>
            <a:pPr marL="1600200" lvl="4">
              <a:spcBef>
                <a:spcPts val="1000"/>
              </a:spcBef>
            </a:pPr>
            <a:r>
              <a:rPr lang="en-US" altLang="zh-CN" sz="4000" dirty="0" err="1">
                <a:highlight>
                  <a:srgbClr val="FFFF00"/>
                </a:highlight>
                <a:latin typeface="微软雅黑" panose="020B0503020204020204" pitchFamily="34" charset="-122"/>
                <a:ea typeface="微软雅黑" panose="020B0503020204020204" pitchFamily="34" charset="-122"/>
              </a:rPr>
              <a:t>Qdrant</a:t>
            </a:r>
            <a:r>
              <a:rPr lang="en-US" altLang="zh-CN" sz="4000" dirty="0">
                <a:highlight>
                  <a:srgbClr val="FFFF00"/>
                </a:highlight>
                <a:latin typeface="微软雅黑" panose="020B0503020204020204" pitchFamily="34" charset="-122"/>
                <a:ea typeface="微软雅黑" panose="020B0503020204020204" pitchFamily="34" charset="-122"/>
              </a:rPr>
              <a:t> GRPC </a:t>
            </a:r>
            <a:r>
              <a:rPr lang="zh-CN" altLang="en-US" sz="4000" dirty="0">
                <a:highlight>
                  <a:srgbClr val="FFFF00"/>
                </a:highlight>
                <a:latin typeface="微软雅黑" panose="020B0503020204020204" pitchFamily="34" charset="-122"/>
                <a:ea typeface="微软雅黑" panose="020B0503020204020204" pitchFamily="34" charset="-122"/>
              </a:rPr>
              <a:t>接口尚未</a:t>
            </a:r>
            <a:r>
              <a:rPr lang="en-US" altLang="zh-CN" sz="4000" dirty="0">
                <a:highlight>
                  <a:srgbClr val="FFFF00"/>
                </a:highlight>
                <a:latin typeface="微软雅黑" panose="020B0503020204020204" pitchFamily="34" charset="-122"/>
                <a:ea typeface="微软雅黑" panose="020B0503020204020204" pitchFamily="34" charset="-122"/>
              </a:rPr>
              <a:t>GA</a:t>
            </a:r>
            <a:r>
              <a:rPr lang="zh-CN" altLang="en-US" sz="4000" dirty="0">
                <a:latin typeface="微软雅黑" panose="020B0503020204020204" pitchFamily="34" charset="-122"/>
                <a:ea typeface="微软雅黑" panose="020B0503020204020204" pitchFamily="34" charset="-122"/>
              </a:rPr>
              <a:t>，但</a:t>
            </a:r>
            <a:r>
              <a:rPr lang="en-US" altLang="zh-CN" sz="4000" dirty="0" err="1">
                <a:latin typeface="微软雅黑" panose="020B0503020204020204" pitchFamily="34" charset="-122"/>
                <a:ea typeface="微软雅黑" panose="020B0503020204020204" pitchFamily="34" charset="-122"/>
              </a:rPr>
              <a:t>Github</a:t>
            </a:r>
            <a:r>
              <a:rPr lang="en-US" altLang="zh-CN" sz="4000" dirty="0">
                <a:latin typeface="微软雅黑" panose="020B0503020204020204" pitchFamily="34" charset="-122"/>
                <a:ea typeface="微软雅黑" panose="020B0503020204020204" pitchFamily="34" charset="-122"/>
              </a:rPr>
              <a:t> </a:t>
            </a:r>
            <a:r>
              <a:rPr lang="en-US" altLang="zh-CN" sz="4000" dirty="0" err="1">
                <a:latin typeface="微软雅黑" panose="020B0503020204020204" pitchFamily="34" charset="-122"/>
                <a:ea typeface="微软雅黑" panose="020B0503020204020204" pitchFamily="34" charset="-122"/>
              </a:rPr>
              <a:t>Qdrant</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组织的其他语言</a:t>
            </a:r>
            <a:r>
              <a:rPr lang="en-US" altLang="zh-CN" sz="4000" dirty="0">
                <a:latin typeface="微软雅黑" panose="020B0503020204020204" pitchFamily="34" charset="-122"/>
                <a:ea typeface="微软雅黑" panose="020B0503020204020204" pitchFamily="34" charset="-122"/>
              </a:rPr>
              <a:t>client</a:t>
            </a:r>
            <a:r>
              <a:rPr lang="zh-CN" altLang="en-US" sz="4000" dirty="0">
                <a:latin typeface="微软雅黑" panose="020B0503020204020204" pitchFamily="34" charset="-122"/>
                <a:ea typeface="微软雅黑" panose="020B0503020204020204" pitchFamily="34" charset="-122"/>
              </a:rPr>
              <a:t>均支持 </a:t>
            </a:r>
            <a:r>
              <a:rPr lang="en-US" altLang="zh-CN" sz="4000" dirty="0" err="1">
                <a:latin typeface="微软雅黑" panose="020B0503020204020204" pitchFamily="34" charset="-122"/>
                <a:ea typeface="微软雅黑" panose="020B0503020204020204" pitchFamily="34" charset="-122"/>
              </a:rPr>
              <a:t>Grpc</a:t>
            </a:r>
            <a:r>
              <a:rPr lang="zh-CN" altLang="en-US" sz="4000" dirty="0">
                <a:latin typeface="微软雅黑" panose="020B0503020204020204" pitchFamily="34" charset="-122"/>
                <a:ea typeface="微软雅黑" panose="020B0503020204020204" pitchFamily="34" charset="-122"/>
              </a:rPr>
              <a:t>，</a:t>
            </a:r>
            <a:r>
              <a:rPr lang="en-US" altLang="zh-CN" sz="4000" dirty="0" err="1">
                <a:latin typeface="微软雅黑" panose="020B0503020204020204" pitchFamily="34" charset="-122"/>
                <a:ea typeface="微软雅黑" panose="020B0503020204020204" pitchFamily="34" charset="-122"/>
              </a:rPr>
              <a:t>openAI</a:t>
            </a:r>
            <a:r>
              <a:rPr lang="en-US" altLang="zh-CN" sz="4000" dirty="0">
                <a:latin typeface="微软雅黑" panose="020B0503020204020204" pitchFamily="34" charset="-122"/>
                <a:ea typeface="微软雅黑" panose="020B0503020204020204" pitchFamily="34" charset="-122"/>
              </a:rPr>
              <a:t>-cook-book Python Notebook</a:t>
            </a:r>
            <a:r>
              <a:rPr lang="zh-CN" altLang="en-US" sz="4000" dirty="0">
                <a:highlight>
                  <a:srgbClr val="FFFF00"/>
                </a:highlight>
                <a:latin typeface="微软雅黑" panose="020B0503020204020204" pitchFamily="34" charset="-122"/>
                <a:ea typeface="微软雅黑" panose="020B0503020204020204" pitchFamily="34" charset="-122"/>
              </a:rPr>
              <a:t>用</a:t>
            </a:r>
            <a:r>
              <a:rPr lang="en-US" altLang="zh-CN" sz="4000" dirty="0" err="1">
                <a:highlight>
                  <a:srgbClr val="FFFF00"/>
                </a:highlight>
                <a:latin typeface="微软雅黑" panose="020B0503020204020204" pitchFamily="34" charset="-122"/>
                <a:ea typeface="微软雅黑" panose="020B0503020204020204" pitchFamily="34" charset="-122"/>
              </a:rPr>
              <a:t>Grpc</a:t>
            </a:r>
            <a:r>
              <a:rPr lang="zh-CN" altLang="en-US" sz="4000" dirty="0">
                <a:highlight>
                  <a:srgbClr val="FFFF00"/>
                </a:highlight>
                <a:latin typeface="微软雅黑" panose="020B0503020204020204" pitchFamily="34" charset="-122"/>
                <a:ea typeface="微软雅黑" panose="020B0503020204020204" pitchFamily="34" charset="-122"/>
              </a:rPr>
              <a:t>导入和检索数据</a:t>
            </a:r>
            <a:endParaRPr lang="en-US" sz="4000" dirty="0">
              <a:latin typeface="微软雅黑" panose="020B0503020204020204" pitchFamily="34" charset="-122"/>
              <a:ea typeface="微软雅黑" panose="020B0503020204020204" pitchFamily="34" charset="-122"/>
            </a:endParaRPr>
          </a:p>
          <a:p>
            <a:pPr marL="685800" lvl="2">
              <a:spcBef>
                <a:spcPts val="1000"/>
              </a:spcBef>
            </a:pPr>
            <a:r>
              <a:rPr lang="zh-CN" altLang="en-US" sz="4400" dirty="0">
                <a:latin typeface="微软雅黑" panose="020B0503020204020204" pitchFamily="34" charset="-122"/>
                <a:ea typeface="微软雅黑" panose="020B0503020204020204" pitchFamily="34" charset="-122"/>
              </a:rPr>
              <a:t>源码</a:t>
            </a:r>
            <a:endParaRPr lang="en-US" altLang="zh-CN" sz="4400" dirty="0">
              <a:latin typeface="微软雅黑" panose="020B0503020204020204" pitchFamily="34" charset="-122"/>
              <a:ea typeface="微软雅黑" panose="020B0503020204020204" pitchFamily="34" charset="-122"/>
            </a:endParaRPr>
          </a:p>
          <a:p>
            <a:pPr marL="1143000" lvl="3">
              <a:spcBef>
                <a:spcPts val="1000"/>
              </a:spcBef>
            </a:pPr>
            <a:r>
              <a:rPr lang="en-US" sz="4000" dirty="0" err="1">
                <a:latin typeface="微软雅黑" panose="020B0503020204020204" pitchFamily="34" charset="-122"/>
                <a:ea typeface="微软雅黑" panose="020B0503020204020204" pitchFamily="34" charset="-122"/>
                <a:hlinkClick r:id="rId2"/>
              </a:rPr>
              <a:t>AwesomeYuer</a:t>
            </a:r>
            <a:r>
              <a:rPr lang="en-US" sz="4000" dirty="0">
                <a:latin typeface="微软雅黑" panose="020B0503020204020204" pitchFamily="34" charset="-122"/>
                <a:ea typeface="微软雅黑" panose="020B0503020204020204" pitchFamily="34" charset="-122"/>
                <a:hlinkClick r:id="rId2"/>
              </a:rPr>
              <a:t>/</a:t>
            </a:r>
            <a:r>
              <a:rPr lang="en-US" sz="4000" dirty="0" err="1">
                <a:latin typeface="微软雅黑" panose="020B0503020204020204" pitchFamily="34" charset="-122"/>
                <a:ea typeface="微软雅黑" panose="020B0503020204020204" pitchFamily="34" charset="-122"/>
                <a:hlinkClick r:id="rId2"/>
              </a:rPr>
              <a:t>VectorDataBases.Performance</a:t>
            </a:r>
            <a:r>
              <a:rPr lang="en-US" sz="4000" dirty="0">
                <a:latin typeface="微软雅黑" panose="020B0503020204020204" pitchFamily="34" charset="-122"/>
                <a:ea typeface="微软雅黑" panose="020B0503020204020204" pitchFamily="34" charset="-122"/>
                <a:hlinkClick r:id="rId2"/>
              </a:rPr>
              <a:t> (github.com) </a:t>
            </a:r>
            <a:r>
              <a:rPr lang="en-US" altLang="zh-CN" sz="4000" dirty="0">
                <a:latin typeface="微软雅黑" panose="020B0503020204020204" pitchFamily="34" charset="-122"/>
                <a:ea typeface="微软雅黑" panose="020B0503020204020204" pitchFamily="34" charset="-122"/>
              </a:rPr>
              <a:t>	</a:t>
            </a:r>
            <a:endParaRPr lang="en-US" sz="40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Python</a:t>
            </a:r>
            <a:r>
              <a:rPr lang="zh-CN" altLang="en-US" sz="4400" b="1" dirty="0">
                <a:latin typeface="微软雅黑" panose="020B0503020204020204" pitchFamily="34" charset="-122"/>
                <a:ea typeface="微软雅黑" panose="020B0503020204020204" pitchFamily="34" charset="-122"/>
              </a:rPr>
              <a:t>技术栈 </a:t>
            </a:r>
            <a:r>
              <a:rPr lang="en-US" altLang="zh-CN" sz="4400" b="1" dirty="0">
                <a:latin typeface="微软雅黑" panose="020B0503020204020204" pitchFamily="34" charset="-122"/>
                <a:ea typeface="微软雅黑" panose="020B0503020204020204" pitchFamily="34" charset="-122"/>
              </a:rPr>
              <a:t>+ </a:t>
            </a:r>
            <a:r>
              <a:rPr lang="en-US" altLang="zh-CN" sz="4400" b="1" dirty="0" err="1">
                <a:latin typeface="微软雅黑" panose="020B0503020204020204" pitchFamily="34" charset="-122"/>
                <a:ea typeface="微软雅黑" panose="020B0503020204020204" pitchFamily="34" charset="-122"/>
              </a:rPr>
              <a:t>VSCode</a:t>
            </a:r>
            <a:r>
              <a:rPr lang="en-US" altLang="zh-CN" sz="4400" b="1" dirty="0">
                <a:latin typeface="微软雅黑" panose="020B0503020204020204" pitchFamily="34" charset="-122"/>
                <a:ea typeface="微软雅黑" panose="020B0503020204020204" pitchFamily="34" charset="-122"/>
              </a:rPr>
              <a:t> + Remote SSH + </a:t>
            </a:r>
            <a:r>
              <a:rPr lang="en-US" altLang="zh-CN" sz="4400" b="1" dirty="0" err="1">
                <a:latin typeface="微软雅黑" panose="020B0503020204020204" pitchFamily="34" charset="-122"/>
                <a:ea typeface="微软雅黑" panose="020B0503020204020204" pitchFamily="34" charset="-122"/>
              </a:rPr>
              <a:t>Liunx</a:t>
            </a:r>
            <a:r>
              <a:rPr lang="en-US" altLang="zh-CN" sz="4400" b="1" dirty="0">
                <a:latin typeface="微软雅黑" panose="020B0503020204020204" pitchFamily="34" charset="-122"/>
                <a:ea typeface="微软雅黑" panose="020B0503020204020204" pitchFamily="34" charset="-122"/>
              </a:rPr>
              <a:t> </a:t>
            </a:r>
            <a:r>
              <a:rPr lang="zh-CN" altLang="en-US" sz="4400" b="1" dirty="0">
                <a:latin typeface="微软雅黑" panose="020B0503020204020204" pitchFamily="34" charset="-122"/>
                <a:ea typeface="微软雅黑" panose="020B0503020204020204" pitchFamily="34" charset="-122"/>
              </a:rPr>
              <a:t>（主要用于数据铺底）</a:t>
            </a:r>
            <a:endParaRPr lang="en-US" altLang="zh-CN" sz="44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用于运行 </a:t>
            </a:r>
            <a:r>
              <a:rPr lang="en-US" altLang="zh-CN" sz="4400" dirty="0" err="1">
                <a:highlight>
                  <a:srgbClr val="FFFF00"/>
                </a:highlight>
                <a:latin typeface="微软雅黑" panose="020B0503020204020204" pitchFamily="34" charset="-122"/>
                <a:ea typeface="微软雅黑" panose="020B0503020204020204" pitchFamily="34" charset="-122"/>
              </a:rPr>
              <a:t>jupyter</a:t>
            </a:r>
            <a:r>
              <a:rPr lang="en-US" altLang="zh-CN" sz="4400" dirty="0">
                <a:highlight>
                  <a:srgbClr val="FFFF00"/>
                </a:highlight>
                <a:latin typeface="微软雅黑" panose="020B0503020204020204" pitchFamily="34" charset="-122"/>
                <a:ea typeface="微软雅黑" panose="020B0503020204020204" pitchFamily="34" charset="-122"/>
              </a:rPr>
              <a:t> notebook </a:t>
            </a:r>
            <a:r>
              <a:rPr lang="zh-CN" altLang="en-US" sz="4400" dirty="0">
                <a:highlight>
                  <a:srgbClr val="FFFF00"/>
                </a:highlight>
                <a:latin typeface="微软雅黑" panose="020B0503020204020204" pitchFamily="34" charset="-122"/>
                <a:ea typeface="微软雅黑" panose="020B0503020204020204" pitchFamily="34" charset="-122"/>
              </a:rPr>
              <a:t>导入数据到 </a:t>
            </a:r>
            <a:r>
              <a:rPr lang="en-US" altLang="zh-CN" sz="4400" dirty="0" err="1">
                <a:highlight>
                  <a:srgbClr val="FFFF00"/>
                </a:highlight>
                <a:latin typeface="微软雅黑" panose="020B0503020204020204" pitchFamily="34" charset="-122"/>
                <a:ea typeface="微软雅黑" panose="020B0503020204020204" pitchFamily="34" charset="-122"/>
              </a:rPr>
              <a:t>RediSeach</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向量索引，</a:t>
            </a:r>
            <a:r>
              <a:rPr lang="en-US" altLang="zh-CN" sz="4400" strike="sngStrike" dirty="0" err="1">
                <a:latin typeface="微软雅黑" panose="020B0503020204020204" pitchFamily="34" charset="-122"/>
                <a:ea typeface="微软雅黑" panose="020B0503020204020204" pitchFamily="34" charset="-122"/>
              </a:rPr>
              <a:t>WebApplication</a:t>
            </a:r>
            <a:r>
              <a:rPr lang="en-US" altLang="zh-CN" sz="4400" strike="sngStrike" dirty="0">
                <a:latin typeface="微软雅黑" panose="020B0503020204020204" pitchFamily="34" charset="-122"/>
                <a:ea typeface="微软雅黑" panose="020B0503020204020204" pitchFamily="34" charset="-122"/>
              </a:rPr>
              <a:t> </a:t>
            </a:r>
            <a:r>
              <a:rPr lang="zh-CN" altLang="en-US" sz="4400" strike="sngStrike" dirty="0">
                <a:latin typeface="微软雅黑" panose="020B0503020204020204" pitchFamily="34" charset="-122"/>
                <a:ea typeface="微软雅黑" panose="020B0503020204020204" pitchFamily="34" charset="-122"/>
              </a:rPr>
              <a:t>封装 </a:t>
            </a:r>
            <a:r>
              <a:rPr lang="en-US" altLang="zh-CN" sz="4400" strike="sngStrike" dirty="0">
                <a:latin typeface="微软雅黑" panose="020B0503020204020204" pitchFamily="34" charset="-122"/>
                <a:ea typeface="微软雅黑" panose="020B0503020204020204" pitchFamily="34" charset="-122"/>
              </a:rPr>
              <a:t>Flask/WSGI</a:t>
            </a:r>
          </a:p>
          <a:p>
            <a:pPr marL="1143000" lvl="3">
              <a:spcBef>
                <a:spcPts val="1000"/>
              </a:spcBef>
            </a:pPr>
            <a:r>
              <a:rPr lang="zh-CN" altLang="en-US" sz="4400" dirty="0">
                <a:latin typeface="微软雅黑" panose="020B0503020204020204" pitchFamily="34" charset="-122"/>
                <a:ea typeface="微软雅黑" panose="020B0503020204020204" pitchFamily="34" charset="-122"/>
              </a:rPr>
              <a:t>逐个执行 </a:t>
            </a:r>
            <a:r>
              <a:rPr lang="en-US" altLang="zh-CN" sz="4400" dirty="0">
                <a:latin typeface="微软雅黑" panose="020B0503020204020204" pitchFamily="34" charset="-122"/>
                <a:ea typeface="微软雅黑" panose="020B0503020204020204" pitchFamily="34" charset="-122"/>
              </a:rPr>
              <a:t>cell</a:t>
            </a:r>
          </a:p>
          <a:p>
            <a:pPr marL="685800" lvl="2">
              <a:spcBef>
                <a:spcPts val="1000"/>
              </a:spcBef>
            </a:pPr>
            <a:r>
              <a:rPr lang="zh-CN" altLang="en-US" sz="4400" dirty="0">
                <a:latin typeface="微软雅黑" panose="020B0503020204020204" pitchFamily="34" charset="-122"/>
                <a:ea typeface="微软雅黑" panose="020B0503020204020204" pitchFamily="34" charset="-122"/>
              </a:rPr>
              <a:t>源码</a:t>
            </a:r>
            <a:endParaRPr lang="en-US" altLang="zh-CN" sz="4400" dirty="0">
              <a:latin typeface="微软雅黑" panose="020B0503020204020204" pitchFamily="34" charset="-122"/>
              <a:ea typeface="微软雅黑" panose="020B0503020204020204" pitchFamily="34" charset="-122"/>
            </a:endParaRPr>
          </a:p>
          <a:p>
            <a:pPr lvl="2"/>
            <a:r>
              <a:rPr lang="en-US" sz="4000" dirty="0" err="1">
                <a:latin typeface="微软雅黑" panose="020B0503020204020204" pitchFamily="34" charset="-122"/>
                <a:ea typeface="微软雅黑" panose="020B0503020204020204" pitchFamily="34" charset="-122"/>
                <a:hlinkClick r:id="rId3"/>
              </a:rPr>
              <a:t>openai</a:t>
            </a:r>
            <a:r>
              <a:rPr lang="en-US" sz="4000" dirty="0">
                <a:latin typeface="微软雅黑" panose="020B0503020204020204" pitchFamily="34" charset="-122"/>
                <a:ea typeface="微软雅黑" panose="020B0503020204020204" pitchFamily="34" charset="-122"/>
                <a:hlinkClick r:id="rId3"/>
              </a:rPr>
              <a:t>-cookbook-python/examples/</a:t>
            </a:r>
            <a:r>
              <a:rPr lang="en-US" sz="4000" dirty="0" err="1">
                <a:latin typeface="微软雅黑" panose="020B0503020204020204" pitchFamily="34" charset="-122"/>
                <a:ea typeface="微软雅黑" panose="020B0503020204020204" pitchFamily="34" charset="-122"/>
                <a:hlinkClick r:id="rId3"/>
              </a:rPr>
              <a:t>vector_databases</a:t>
            </a:r>
            <a:r>
              <a:rPr lang="en-US" sz="4000" dirty="0">
                <a:latin typeface="微软雅黑" panose="020B0503020204020204" pitchFamily="34" charset="-122"/>
                <a:ea typeface="微软雅黑" panose="020B0503020204020204" pitchFamily="34" charset="-122"/>
                <a:hlinkClick r:id="rId3"/>
              </a:rPr>
              <a:t>/</a:t>
            </a:r>
            <a:r>
              <a:rPr lang="en-US" sz="4000" dirty="0" err="1">
                <a:latin typeface="微软雅黑" panose="020B0503020204020204" pitchFamily="34" charset="-122"/>
                <a:ea typeface="微软雅黑" panose="020B0503020204020204" pitchFamily="34" charset="-122"/>
                <a:hlinkClick r:id="rId3"/>
              </a:rPr>
              <a:t>redis</a:t>
            </a:r>
            <a:r>
              <a:rPr lang="en-US" sz="4000" dirty="0">
                <a:latin typeface="微软雅黑" panose="020B0503020204020204" pitchFamily="34" charset="-122"/>
                <a:ea typeface="微软雅黑" panose="020B0503020204020204" pitchFamily="34" charset="-122"/>
                <a:hlinkClick r:id="rId3"/>
              </a:rPr>
              <a:t> at dev · </a:t>
            </a:r>
            <a:r>
              <a:rPr lang="en-US" sz="4000" dirty="0" err="1">
                <a:latin typeface="微软雅黑" panose="020B0503020204020204" pitchFamily="34" charset="-122"/>
                <a:ea typeface="微软雅黑" panose="020B0503020204020204" pitchFamily="34" charset="-122"/>
                <a:hlinkClick r:id="rId3"/>
              </a:rPr>
              <a:t>AwesomeYuer</a:t>
            </a:r>
            <a:r>
              <a:rPr lang="en-US" sz="4000" dirty="0">
                <a:latin typeface="微软雅黑" panose="020B0503020204020204" pitchFamily="34" charset="-122"/>
                <a:ea typeface="微软雅黑" panose="020B0503020204020204" pitchFamily="34" charset="-122"/>
                <a:hlinkClick r:id="rId3"/>
              </a:rPr>
              <a:t>/</a:t>
            </a:r>
            <a:r>
              <a:rPr lang="en-US" sz="4000" dirty="0" err="1">
                <a:latin typeface="微软雅黑" panose="020B0503020204020204" pitchFamily="34" charset="-122"/>
                <a:ea typeface="微软雅黑" panose="020B0503020204020204" pitchFamily="34" charset="-122"/>
                <a:hlinkClick r:id="rId3"/>
              </a:rPr>
              <a:t>openai</a:t>
            </a:r>
            <a:r>
              <a:rPr lang="en-US" sz="4000" dirty="0">
                <a:latin typeface="微软雅黑" panose="020B0503020204020204" pitchFamily="34" charset="-122"/>
                <a:ea typeface="微软雅黑" panose="020B0503020204020204" pitchFamily="34" charset="-122"/>
                <a:hlinkClick r:id="rId3"/>
              </a:rPr>
              <a:t>-cookbook-python · GitHub</a:t>
            </a:r>
            <a:endParaRPr lang="en-US" sz="4000" dirty="0">
              <a:latin typeface="微软雅黑" panose="020B0503020204020204" pitchFamily="34" charset="-122"/>
              <a:ea typeface="微软雅黑" panose="020B0503020204020204" pitchFamily="34" charset="-122"/>
            </a:endParaRPr>
          </a:p>
          <a:p>
            <a:pPr lvl="2"/>
            <a:r>
              <a:rPr lang="en-US" sz="4000" dirty="0" err="1">
                <a:latin typeface="微软雅黑" panose="020B0503020204020204" pitchFamily="34" charset="-122"/>
                <a:ea typeface="微软雅黑" panose="020B0503020204020204" pitchFamily="34" charset="-122"/>
                <a:hlinkClick r:id="rId4"/>
              </a:rPr>
              <a:t>RediSearch</a:t>
            </a:r>
            <a:r>
              <a:rPr lang="en-US" sz="4000" dirty="0">
                <a:latin typeface="微软雅黑" panose="020B0503020204020204" pitchFamily="34" charset="-122"/>
                <a:ea typeface="微软雅黑" panose="020B0503020204020204" pitchFamily="34" charset="-122"/>
                <a:hlinkClick r:id="rId4"/>
              </a:rPr>
              <a:t>/</a:t>
            </a:r>
            <a:r>
              <a:rPr lang="en-US" sz="4000" dirty="0" err="1">
                <a:latin typeface="微软雅黑" panose="020B0503020204020204" pitchFamily="34" charset="-122"/>
                <a:ea typeface="微软雅黑" panose="020B0503020204020204" pitchFamily="34" charset="-122"/>
                <a:hlinkClick r:id="rId4"/>
              </a:rPr>
              <a:t>vecsim-hybrid_queries_examples.ipynb</a:t>
            </a:r>
            <a:r>
              <a:rPr lang="en-US" sz="4000" dirty="0">
                <a:latin typeface="微软雅黑" panose="020B0503020204020204" pitchFamily="34" charset="-122"/>
                <a:ea typeface="微软雅黑" panose="020B0503020204020204" pitchFamily="34" charset="-122"/>
                <a:hlinkClick r:id="rId4"/>
              </a:rPr>
              <a:t> at master · </a:t>
            </a:r>
            <a:r>
              <a:rPr lang="en-US" sz="4000" dirty="0" err="1">
                <a:latin typeface="微软雅黑" panose="020B0503020204020204" pitchFamily="34" charset="-122"/>
                <a:ea typeface="微软雅黑" panose="020B0503020204020204" pitchFamily="34" charset="-122"/>
                <a:hlinkClick r:id="rId4"/>
              </a:rPr>
              <a:t>RediSearch</a:t>
            </a:r>
            <a:r>
              <a:rPr lang="en-US" sz="4000" dirty="0">
                <a:latin typeface="微软雅黑" panose="020B0503020204020204" pitchFamily="34" charset="-122"/>
                <a:ea typeface="微软雅黑" panose="020B0503020204020204" pitchFamily="34" charset="-122"/>
                <a:hlinkClick r:id="rId4"/>
              </a:rPr>
              <a:t>/</a:t>
            </a:r>
            <a:r>
              <a:rPr lang="en-US" sz="4000" dirty="0" err="1">
                <a:latin typeface="微软雅黑" panose="020B0503020204020204" pitchFamily="34" charset="-122"/>
                <a:ea typeface="微软雅黑" panose="020B0503020204020204" pitchFamily="34" charset="-122"/>
                <a:hlinkClick r:id="rId4"/>
              </a:rPr>
              <a:t>RediSearch</a:t>
            </a:r>
            <a:r>
              <a:rPr lang="en-US" sz="4000" dirty="0">
                <a:latin typeface="微软雅黑" panose="020B0503020204020204" pitchFamily="34" charset="-122"/>
                <a:ea typeface="微软雅黑" panose="020B0503020204020204" pitchFamily="34" charset="-122"/>
                <a:hlinkClick r:id="rId4"/>
              </a:rPr>
              <a:t> · GitHub</a:t>
            </a:r>
            <a:endParaRPr lang="en-US" sz="40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PgAdmin4</a:t>
            </a:r>
          </a:p>
          <a:p>
            <a:pPr lvl="1"/>
            <a:r>
              <a:rPr lang="en-US" altLang="zh-CN" sz="4000" dirty="0" err="1">
                <a:latin typeface="微软雅黑" panose="020B0503020204020204" pitchFamily="34" charset="-122"/>
                <a:ea typeface="微软雅黑" panose="020B0503020204020204" pitchFamily="34" charset="-122"/>
              </a:rPr>
              <a:t>PgSQL</a:t>
            </a:r>
            <a:r>
              <a:rPr lang="en-US" altLang="zh-CN" sz="4000" dirty="0">
                <a:latin typeface="微软雅黑" panose="020B0503020204020204" pitchFamily="34" charset="-122"/>
                <a:ea typeface="微软雅黑" panose="020B0503020204020204" pitchFamily="34" charset="-122"/>
              </a:rPr>
              <a:t> </a:t>
            </a:r>
            <a:r>
              <a:rPr lang="zh-CN" altLang="en-US" sz="4000" dirty="0">
                <a:latin typeface="微软雅黑" panose="020B0503020204020204" pitchFamily="34" charset="-122"/>
                <a:ea typeface="微软雅黑" panose="020B0503020204020204" pitchFamily="34" charset="-122"/>
              </a:rPr>
              <a:t>客户端管理工具</a:t>
            </a:r>
            <a:endParaRPr lang="en-US" altLang="zh-CN" sz="40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Another Redis Desktop Manager</a:t>
            </a:r>
          </a:p>
          <a:p>
            <a:pPr lvl="1"/>
            <a:r>
              <a:rPr lang="en-US" altLang="zh-CN" sz="4000" dirty="0">
                <a:latin typeface="微软雅黑" panose="020B0503020204020204" pitchFamily="34" charset="-122"/>
                <a:ea typeface="微软雅黑" panose="020B0503020204020204" pitchFamily="34" charset="-122"/>
              </a:rPr>
              <a:t>Redis </a:t>
            </a:r>
            <a:r>
              <a:rPr lang="zh-CN" altLang="en-US" sz="4000" dirty="0">
                <a:latin typeface="微软雅黑" panose="020B0503020204020204" pitchFamily="34" charset="-122"/>
                <a:ea typeface="微软雅黑" panose="020B0503020204020204" pitchFamily="34" charset="-122"/>
              </a:rPr>
              <a:t>客户端管理工具</a:t>
            </a:r>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6923</TotalTime>
  <Words>5253</Words>
  <Application>Microsoft Office PowerPoint</Application>
  <PresentationFormat>Widescreen</PresentationFormat>
  <Paragraphs>452</Paragraphs>
  <Slides>44</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44</vt:i4>
      </vt:variant>
    </vt:vector>
  </HeadingPairs>
  <TitlesOfParts>
    <vt:vector size="49" baseType="lpstr">
      <vt:lpstr>微软雅黑</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向量基本概念</vt:lpstr>
      <vt:lpstr>回顾传统数据库索引</vt:lpstr>
      <vt:lpstr>向量(数据库)索引（对个人而言属于科学不是科技，略懂）</vt:lpstr>
      <vt:lpstr>向量索引参考文献</vt:lpstr>
      <vt:lpstr>本次评测产品选型</vt:lpstr>
      <vt:lpstr>本次评测产品向量支持概况</vt:lpstr>
      <vt:lpstr>研发工具</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无并发交叉对比测试过程监控</vt:lpstr>
      <vt:lpstr>场景3: 无并发 Qdrant HNSW 225K Local: Grpc vs SK Http  </vt:lpstr>
      <vt:lpstr>场景3: 无并发Qdrant HNSW 225K Remote: Grpc vs SK Http  </vt:lpstr>
      <vt:lpstr>场景4: 无并发Qdrant HNSW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PgSql惜败的一些分析猜想（仅供参考）</vt:lpstr>
      <vt:lpstr>Qdrant 优劣分析</vt:lpstr>
      <vt:lpstr>Qdrant 优劣分析续</vt:lpstr>
      <vt:lpstr>Milvus 优劣分析</vt:lpstr>
      <vt:lpstr>GitHub OpenAI cookbook/MS SK 向量数据库推荐选型</vt:lpstr>
      <vt:lpstr>GitHub OpenAI cookbook 首推1之 Chroma（色度）</vt:lpstr>
      <vt:lpstr>GitHub OpenAI cookbook 推荐3之 Weaviate（磨损率）</vt:lpstr>
      <vt:lpstr>GitHub OpenAI cookbook 推荐4之milvus（ 鸢 ）</vt:lpstr>
      <vt:lpstr>GitHub OpenAI cookbook 推荐4之milvus（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探讨SQL Server向量存取（仅供参考）</vt:lpstr>
      <vt:lpstr>探讨Azure SQL Dedicated pool分布式向量检索（仅供参考）</vt:lpstr>
      <vt:lpstr>实操提示</vt:lpstr>
      <vt:lpstr>实操演示</vt:lpstr>
      <vt:lpstr>探讨分布式数据库分库分表挑战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839</cp:revision>
  <dcterms:created xsi:type="dcterms:W3CDTF">2023-04-24T08:38:56Z</dcterms:created>
  <dcterms:modified xsi:type="dcterms:W3CDTF">2023-05-08T13:44:18Z</dcterms:modified>
</cp:coreProperties>
</file>

<file path=docProps/thumbnail.jpeg>
</file>